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5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3" r:id="rId7"/>
    <p:sldId id="265" r:id="rId8"/>
    <p:sldId id="266" r:id="rId9"/>
    <p:sldId id="268" r:id="rId10"/>
    <p:sldId id="270" r:id="rId11"/>
    <p:sldId id="271" r:id="rId12"/>
    <p:sldId id="272" r:id="rId13"/>
    <p:sldId id="273" r:id="rId14"/>
    <p:sldId id="274" r:id="rId15"/>
  </p:sldIdLst>
  <p:sldSz cx="12192000" cy="6858000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39">
          <p15:clr>
            <a:srgbClr val="A4A3A4"/>
          </p15:clr>
        </p15:guide>
        <p15:guide id="2" pos="2128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7E718E2-3A76-41E7-BE32-330FB3A0998B}">
  <a:tblStyle styleId="{D7E718E2-3A76-41E7-BE32-330FB3A0998B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54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39"/>
        <p:guide pos="2128"/>
        <p:guide orient="horz" pos="2928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1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8" y="1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07988" y="698500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/>
          <a:lstStyle>
            <a:lvl1pPr marL="457200" marR="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508326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74" name="Google Shape;74;p1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171450" lvl="0" indent="-95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/>
          </a:p>
        </p:txBody>
      </p:sp>
      <p:sp>
        <p:nvSpPr>
          <p:cNvPr id="75" name="Google Shape;75;p1:notes"/>
          <p:cNvSpPr txBox="1"/>
          <p:nvPr/>
        </p:nvSpPr>
        <p:spPr>
          <a:xfrm>
            <a:off x="3970674" y="8829847"/>
            <a:ext cx="3038155" cy="464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1:notes"/>
          <p:cNvSpPr txBox="1">
            <a:spLocks noGrp="1"/>
          </p:cNvSpPr>
          <p:nvPr>
            <p:ph type="dt" idx="10"/>
          </p:nvPr>
        </p:nvSpPr>
        <p:spPr>
          <a:xfrm>
            <a:off x="3970938" y="1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:notes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:notes"/>
          <p:cNvSpPr txBox="1">
            <a:spLocks noGrp="1"/>
          </p:cNvSpPr>
          <p:nvPr>
            <p:ph type="hdr" idx="3"/>
          </p:nvPr>
        </p:nvSpPr>
        <p:spPr>
          <a:xfrm>
            <a:off x="0" y="1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89648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9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200" cy="4183500"/>
          </a:xfrm>
          <a:prstGeom prst="rect">
            <a:avLst/>
          </a:prstGeom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672914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4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566307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5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654765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6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24628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7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1811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2186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90607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p8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171450" lvl="0" indent="-95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/>
          </a:p>
        </p:txBody>
      </p:sp>
      <p:sp>
        <p:nvSpPr>
          <p:cNvPr id="101" name="Google Shape;101;p8:notes"/>
          <p:cNvSpPr txBox="1">
            <a:spLocks noGrp="1"/>
          </p:cNvSpPr>
          <p:nvPr>
            <p:ph type="hdr" idx="3"/>
          </p:nvPr>
        </p:nvSpPr>
        <p:spPr>
          <a:xfrm>
            <a:off x="0" y="1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8:notes"/>
          <p:cNvSpPr txBox="1">
            <a:spLocks noGrp="1"/>
          </p:cNvSpPr>
          <p:nvPr>
            <p:ph type="dt" idx="10"/>
          </p:nvPr>
        </p:nvSpPr>
        <p:spPr>
          <a:xfrm>
            <a:off x="3970938" y="1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8:notes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8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297641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9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75135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2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792442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0" name="Google Shape;170;p14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171450" lvl="0" indent="-95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/>
          </a:p>
        </p:txBody>
      </p:sp>
      <p:sp>
        <p:nvSpPr>
          <p:cNvPr id="171" name="Google Shape;171;p14:notes"/>
          <p:cNvSpPr txBox="1">
            <a:spLocks noGrp="1"/>
          </p:cNvSpPr>
          <p:nvPr>
            <p:ph type="hdr" idx="3"/>
          </p:nvPr>
        </p:nvSpPr>
        <p:spPr>
          <a:xfrm>
            <a:off x="0" y="1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14:notes"/>
          <p:cNvSpPr txBox="1">
            <a:spLocks noGrp="1"/>
          </p:cNvSpPr>
          <p:nvPr>
            <p:ph type="dt" idx="10"/>
          </p:nvPr>
        </p:nvSpPr>
        <p:spPr>
          <a:xfrm>
            <a:off x="3970938" y="1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14:notes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14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72734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2" name="Google Shape;182;p15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171450" lvl="0" indent="-95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/>
          </a:p>
        </p:txBody>
      </p:sp>
      <p:sp>
        <p:nvSpPr>
          <p:cNvPr id="183" name="Google Shape;183;p15:notes"/>
          <p:cNvSpPr txBox="1">
            <a:spLocks noGrp="1"/>
          </p:cNvSpPr>
          <p:nvPr>
            <p:ph type="hdr" idx="3"/>
          </p:nvPr>
        </p:nvSpPr>
        <p:spPr>
          <a:xfrm>
            <a:off x="0" y="1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5:notes"/>
          <p:cNvSpPr txBox="1">
            <a:spLocks noGrp="1"/>
          </p:cNvSpPr>
          <p:nvPr>
            <p:ph type="dt" idx="10"/>
          </p:nvPr>
        </p:nvSpPr>
        <p:spPr>
          <a:xfrm>
            <a:off x="3970938" y="1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15:notes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15:notes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1442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7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196012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45128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"/>
          <p:cNvSpPr/>
          <p:nvPr/>
        </p:nvSpPr>
        <p:spPr>
          <a:xfrm>
            <a:off x="0" y="-17670"/>
            <a:ext cx="12192000" cy="132718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2"/>
          <p:cNvSpPr/>
          <p:nvPr/>
        </p:nvSpPr>
        <p:spPr>
          <a:xfrm>
            <a:off x="2" y="1218977"/>
            <a:ext cx="8799444" cy="3901440"/>
          </a:xfrm>
          <a:prstGeom prst="rect">
            <a:avLst/>
          </a:prstGeom>
          <a:solidFill>
            <a:srgbClr val="CF2124"/>
          </a:solidFill>
          <a:ln w="9525" cap="flat" cmpd="sng">
            <a:solidFill>
              <a:srgbClr val="CF21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2"/>
          <p:cNvSpPr txBox="1">
            <a:spLocks noGrp="1"/>
          </p:cNvSpPr>
          <p:nvPr>
            <p:ph type="subTitle" idx="1"/>
          </p:nvPr>
        </p:nvSpPr>
        <p:spPr>
          <a:xfrm>
            <a:off x="916503" y="3697338"/>
            <a:ext cx="6966440" cy="1112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2987"/>
              <a:buNone/>
              <a:defRPr sz="4267">
                <a:solidFill>
                  <a:schemeClr val="lt1"/>
                </a:solidFill>
              </a:defRPr>
            </a:lvl1pPr>
            <a:lvl2pPr lvl="1" algn="ctr">
              <a:spcBef>
                <a:spcPts val="1200"/>
              </a:spcBef>
              <a:spcAft>
                <a:spcPts val="0"/>
              </a:spcAft>
              <a:buSzPts val="4106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800"/>
              </a:spcBef>
              <a:spcAft>
                <a:spcPts val="0"/>
              </a:spcAft>
              <a:buSzPts val="35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667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667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667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667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667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667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2" y="5056019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2"/>
          <p:cNvSpPr/>
          <p:nvPr/>
        </p:nvSpPr>
        <p:spPr>
          <a:xfrm>
            <a:off x="1" y="5056018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2"/>
          <p:cNvSpPr txBox="1"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67"/>
              <a:buFont typeface="Calibri"/>
              <a:buNone/>
              <a:defRPr sz="586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"/>
          <p:cNvSpPr/>
          <p:nvPr/>
        </p:nvSpPr>
        <p:spPr>
          <a:xfrm>
            <a:off x="1" y="5080551"/>
            <a:ext cx="8802624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"/>
          <p:cNvSpPr txBox="1">
            <a:spLocks noGrp="1"/>
          </p:cNvSpPr>
          <p:nvPr>
            <p:ph type="dt" idx="10"/>
          </p:nvPr>
        </p:nvSpPr>
        <p:spPr>
          <a:xfrm>
            <a:off x="1908313" y="6265304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ftr" idx="11"/>
          </p:nvPr>
        </p:nvSpPr>
        <p:spPr>
          <a:xfrm>
            <a:off x="3476488" y="6265304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sldNum" idx="12"/>
          </p:nvPr>
        </p:nvSpPr>
        <p:spPr>
          <a:xfrm>
            <a:off x="609602" y="6265304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body" idx="1"/>
          </p:nvPr>
        </p:nvSpPr>
        <p:spPr>
          <a:xfrm>
            <a:off x="1282700" y="1754188"/>
            <a:ext cx="466344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24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12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8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body" idx="2"/>
          </p:nvPr>
        </p:nvSpPr>
        <p:spPr>
          <a:xfrm>
            <a:off x="6396039" y="1754188"/>
            <a:ext cx="4663440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24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12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8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3"/>
          <p:cNvSpPr txBox="1">
            <a:spLocks noGrp="1"/>
          </p:cNvSpPr>
          <p:nvPr>
            <p:ph type="title"/>
          </p:nvPr>
        </p:nvSpPr>
        <p:spPr>
          <a:xfrm>
            <a:off x="1066802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800">
          <p15:clr>
            <a:srgbClr val="FBAE40"/>
          </p15:clr>
        </p15:guide>
        <p15:guide id="2" pos="6944">
          <p15:clr>
            <a:srgbClr val="FBAE40"/>
          </p15:clr>
        </p15:guide>
        <p15:guide id="3" orient="horz" pos="828">
          <p15:clr>
            <a:srgbClr val="FBAE40"/>
          </p15:clr>
        </p15:guide>
        <p15:guide id="4" pos="1067">
          <p15:clr>
            <a:srgbClr val="FBAE40"/>
          </p15:clr>
        </p15:guide>
        <p15:guide id="5" pos="925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Over">
  <p:cSld name="Text Ov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"/>
          <p:cNvSpPr txBox="1">
            <a:spLocks noGrp="1"/>
          </p:cNvSpPr>
          <p:nvPr>
            <p:ph type="ftr" idx="11"/>
          </p:nvPr>
        </p:nvSpPr>
        <p:spPr>
          <a:xfrm>
            <a:off x="3476488" y="6265304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sldNum" idx="12"/>
          </p:nvPr>
        </p:nvSpPr>
        <p:spPr>
          <a:xfrm>
            <a:off x="609602" y="6265304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body" idx="1"/>
          </p:nvPr>
        </p:nvSpPr>
        <p:spPr>
          <a:xfrm>
            <a:off x="1278833" y="1761433"/>
            <a:ext cx="9753600" cy="2221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24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12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8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title"/>
          </p:nvPr>
        </p:nvSpPr>
        <p:spPr>
          <a:xfrm>
            <a:off x="1066802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4"/>
          <p:cNvSpPr txBox="1">
            <a:spLocks noGrp="1"/>
          </p:cNvSpPr>
          <p:nvPr>
            <p:ph type="body" idx="2"/>
          </p:nvPr>
        </p:nvSpPr>
        <p:spPr>
          <a:xfrm>
            <a:off x="1278467" y="4108451"/>
            <a:ext cx="9753600" cy="1780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8610" algn="l">
              <a:spcBef>
                <a:spcPts val="2400"/>
              </a:spcBef>
              <a:spcAft>
                <a:spcPts val="0"/>
              </a:spcAft>
              <a:buSzPts val="1260"/>
              <a:buChar char="■"/>
              <a:defRPr/>
            </a:lvl1pPr>
            <a:lvl2pPr marL="914400" lvl="1" indent="-354330" algn="l">
              <a:spcBef>
                <a:spcPts val="1200"/>
              </a:spcBef>
              <a:spcAft>
                <a:spcPts val="0"/>
              </a:spcAft>
              <a:buSzPts val="1980"/>
              <a:buChar char="─"/>
              <a:defRPr/>
            </a:lvl2pPr>
            <a:lvl3pPr marL="1371600" lvl="2" indent="-354330" algn="l">
              <a:spcBef>
                <a:spcPts val="800"/>
              </a:spcBef>
              <a:spcAft>
                <a:spcPts val="0"/>
              </a:spcAft>
              <a:buSzPts val="198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6"/>
          <p:cNvSpPr txBox="1">
            <a:spLocks noGrp="1"/>
          </p:cNvSpPr>
          <p:nvPr>
            <p:ph type="body" idx="1"/>
          </p:nvPr>
        </p:nvSpPr>
        <p:spPr>
          <a:xfrm>
            <a:off x="1270000" y="1535113"/>
            <a:ext cx="4663440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2400"/>
              </a:spcBef>
              <a:spcAft>
                <a:spcPts val="0"/>
              </a:spcAft>
              <a:buSzPts val="2613"/>
              <a:buNone/>
              <a:defRPr sz="3733" b="1"/>
            </a:lvl1pPr>
            <a:lvl2pPr marL="914400" lvl="1" indent="-228600" algn="l">
              <a:spcBef>
                <a:spcPts val="1200"/>
              </a:spcBef>
              <a:spcAft>
                <a:spcPts val="0"/>
              </a:spcAft>
              <a:buSzPts val="2934"/>
              <a:buNone/>
              <a:defRPr sz="2667" b="1"/>
            </a:lvl2pPr>
            <a:lvl3pPr marL="1371600" lvl="2" indent="-228600" algn="l">
              <a:spcBef>
                <a:spcPts val="800"/>
              </a:spcBef>
              <a:spcAft>
                <a:spcPts val="0"/>
              </a:spcAft>
              <a:buSzPts val="2640"/>
              <a:buNone/>
              <a:defRPr sz="2400" b="1"/>
            </a:lvl3pPr>
            <a:lvl4pPr marL="1828800" lvl="3" indent="-2286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 b="1"/>
            </a:lvl4pPr>
            <a:lvl5pPr marL="2286000" lvl="4" indent="-2286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 b="1"/>
            </a:lvl5pPr>
            <a:lvl6pPr marL="2743200" lvl="5" indent="-2286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 b="1"/>
            </a:lvl6pPr>
            <a:lvl7pPr marL="3200400" lvl="6" indent="-2286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 b="1"/>
            </a:lvl7pPr>
            <a:lvl8pPr marL="3657600" lvl="7" indent="-2286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 b="1"/>
            </a:lvl8pPr>
            <a:lvl9pPr marL="4114800" lvl="8" indent="-2286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 b="1"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2"/>
          </p:nvPr>
        </p:nvSpPr>
        <p:spPr>
          <a:xfrm>
            <a:off x="6408616" y="1535113"/>
            <a:ext cx="4663440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2400"/>
              </a:spcBef>
              <a:spcAft>
                <a:spcPts val="0"/>
              </a:spcAft>
              <a:buSzPts val="2613"/>
              <a:buNone/>
              <a:defRPr sz="3733" b="1"/>
            </a:lvl1pPr>
            <a:lvl2pPr marL="914400" lvl="1" indent="-228600" algn="l">
              <a:spcBef>
                <a:spcPts val="1200"/>
              </a:spcBef>
              <a:spcAft>
                <a:spcPts val="0"/>
              </a:spcAft>
              <a:buSzPts val="2934"/>
              <a:buNone/>
              <a:defRPr sz="2667" b="1"/>
            </a:lvl2pPr>
            <a:lvl3pPr marL="1371600" lvl="2" indent="-228600" algn="l">
              <a:spcBef>
                <a:spcPts val="800"/>
              </a:spcBef>
              <a:spcAft>
                <a:spcPts val="0"/>
              </a:spcAft>
              <a:buSzPts val="2640"/>
              <a:buNone/>
              <a:defRPr sz="2400" b="1"/>
            </a:lvl3pPr>
            <a:lvl4pPr marL="1828800" lvl="3" indent="-2286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 b="1"/>
            </a:lvl4pPr>
            <a:lvl5pPr marL="2286000" lvl="4" indent="-2286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 b="1"/>
            </a:lvl5pPr>
            <a:lvl6pPr marL="2743200" lvl="5" indent="-2286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 b="1"/>
            </a:lvl6pPr>
            <a:lvl7pPr marL="3200400" lvl="6" indent="-2286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 b="1"/>
            </a:lvl7pPr>
            <a:lvl8pPr marL="3657600" lvl="7" indent="-2286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 b="1"/>
            </a:lvl8pPr>
            <a:lvl9pPr marL="4114800" lvl="8" indent="-228600" algn="l">
              <a:spcBef>
                <a:spcPts val="42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 b="1"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dt" idx="10"/>
          </p:nvPr>
        </p:nvSpPr>
        <p:spPr>
          <a:xfrm>
            <a:off x="1908313" y="6265304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ftr" idx="11"/>
          </p:nvPr>
        </p:nvSpPr>
        <p:spPr>
          <a:xfrm>
            <a:off x="3476488" y="6265304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sldNum" idx="12"/>
          </p:nvPr>
        </p:nvSpPr>
        <p:spPr>
          <a:xfrm>
            <a:off x="609602" y="6265304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body" idx="3"/>
          </p:nvPr>
        </p:nvSpPr>
        <p:spPr>
          <a:xfrm>
            <a:off x="1270001" y="2174875"/>
            <a:ext cx="4664075" cy="3779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94531" algn="l">
              <a:spcBef>
                <a:spcPts val="2400"/>
              </a:spcBef>
              <a:spcAft>
                <a:spcPts val="0"/>
              </a:spcAft>
              <a:buSzPts val="2613"/>
              <a:buChar char="■"/>
              <a:defRPr sz="3733"/>
            </a:lvl1pPr>
            <a:lvl2pPr marL="914400" lvl="1" indent="-452119" algn="l">
              <a:spcBef>
                <a:spcPts val="1200"/>
              </a:spcBef>
              <a:spcAft>
                <a:spcPts val="0"/>
              </a:spcAft>
              <a:buSzPts val="3520"/>
              <a:buChar char="─"/>
              <a:defRPr sz="3200"/>
            </a:lvl2pPr>
            <a:lvl3pPr marL="1371600" lvl="2" indent="-414890" algn="l">
              <a:spcBef>
                <a:spcPts val="800"/>
              </a:spcBef>
              <a:spcAft>
                <a:spcPts val="0"/>
              </a:spcAft>
              <a:buSzPts val="2934"/>
              <a:buChar char="•"/>
              <a:defRPr sz="2667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body" idx="4"/>
          </p:nvPr>
        </p:nvSpPr>
        <p:spPr>
          <a:xfrm>
            <a:off x="6408616" y="2174875"/>
            <a:ext cx="4663440" cy="3779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94531" algn="l">
              <a:spcBef>
                <a:spcPts val="2400"/>
              </a:spcBef>
              <a:spcAft>
                <a:spcPts val="0"/>
              </a:spcAft>
              <a:buSzPts val="2613"/>
              <a:buChar char="■"/>
              <a:defRPr sz="3733"/>
            </a:lvl1pPr>
            <a:lvl2pPr marL="914400" lvl="1" indent="-452119" algn="l">
              <a:spcBef>
                <a:spcPts val="1200"/>
              </a:spcBef>
              <a:spcAft>
                <a:spcPts val="0"/>
              </a:spcAft>
              <a:buSzPts val="3520"/>
              <a:buChar char="─"/>
              <a:defRPr sz="3200"/>
            </a:lvl2pPr>
            <a:lvl3pPr marL="1371600" lvl="2" indent="-414890" algn="l">
              <a:spcBef>
                <a:spcPts val="800"/>
              </a:spcBef>
              <a:spcAft>
                <a:spcPts val="0"/>
              </a:spcAft>
              <a:buSzPts val="2934"/>
              <a:buChar char="•"/>
              <a:defRPr sz="2667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title"/>
          </p:nvPr>
        </p:nvSpPr>
        <p:spPr>
          <a:xfrm>
            <a:off x="1066802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"/>
          <p:cNvSpPr txBox="1">
            <a:spLocks noGrp="1"/>
          </p:cNvSpPr>
          <p:nvPr>
            <p:ph type="dt" idx="10"/>
          </p:nvPr>
        </p:nvSpPr>
        <p:spPr>
          <a:xfrm>
            <a:off x="1908313" y="6265304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ftr" idx="11"/>
          </p:nvPr>
        </p:nvSpPr>
        <p:spPr>
          <a:xfrm>
            <a:off x="3476488" y="6265304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sldNum" idx="12"/>
          </p:nvPr>
        </p:nvSpPr>
        <p:spPr>
          <a:xfrm>
            <a:off x="609602" y="6265304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0" name="Google Shape;60;p7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7"/>
          <p:cNvSpPr/>
          <p:nvPr/>
        </p:nvSpPr>
        <p:spPr>
          <a:xfrm>
            <a:off x="0" y="-17670"/>
            <a:ext cx="12192000" cy="152586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de Bar">
  <p:cSld name="Side Ba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 txBox="1">
            <a:spLocks noGrp="1"/>
          </p:cNvSpPr>
          <p:nvPr>
            <p:ph type="dt" idx="10"/>
          </p:nvPr>
        </p:nvSpPr>
        <p:spPr>
          <a:xfrm>
            <a:off x="1908313" y="6265304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ftr" idx="11"/>
          </p:nvPr>
        </p:nvSpPr>
        <p:spPr>
          <a:xfrm>
            <a:off x="3476488" y="6265304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sldNum" idx="12"/>
          </p:nvPr>
        </p:nvSpPr>
        <p:spPr>
          <a:xfrm>
            <a:off x="1298939" y="6265304"/>
            <a:ext cx="5180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6" name="Google Shape;66;p8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8"/>
          <p:cNvSpPr/>
          <p:nvPr/>
        </p:nvSpPr>
        <p:spPr>
          <a:xfrm>
            <a:off x="0" y="-17670"/>
            <a:ext cx="12192000" cy="147167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8"/>
          <p:cNvSpPr/>
          <p:nvPr/>
        </p:nvSpPr>
        <p:spPr>
          <a:xfrm rot="-5400000">
            <a:off x="-2828541" y="2810564"/>
            <a:ext cx="6876288" cy="1219200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8"/>
          <p:cNvSpPr txBox="1">
            <a:spLocks noGrp="1"/>
          </p:cNvSpPr>
          <p:nvPr>
            <p:ph type="title"/>
          </p:nvPr>
        </p:nvSpPr>
        <p:spPr>
          <a:xfrm rot="-5400000">
            <a:off x="-2255517" y="2278380"/>
            <a:ext cx="573024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8"/>
          <p:cNvSpPr/>
          <p:nvPr/>
        </p:nvSpPr>
        <p:spPr>
          <a:xfrm>
            <a:off x="451815" y="6132291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8"/>
          <p:cNvSpPr/>
          <p:nvPr/>
        </p:nvSpPr>
        <p:spPr>
          <a:xfrm rot="5400000">
            <a:off x="-2179072" y="3380298"/>
            <a:ext cx="6876288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dt" idx="10"/>
          </p:nvPr>
        </p:nvSpPr>
        <p:spPr>
          <a:xfrm>
            <a:off x="1908313" y="6265304"/>
            <a:ext cx="133385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3476488" y="6265304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609602" y="6265304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18268" algn="l" rtl="0">
              <a:spcBef>
                <a:spcPts val="2400"/>
              </a:spcBef>
              <a:spcAft>
                <a:spcPts val="0"/>
              </a:spcAft>
              <a:buClr>
                <a:srgbClr val="CF2124"/>
              </a:buClr>
              <a:buSzPts val="2987"/>
              <a:buFont typeface="Noto Sans Symbols"/>
              <a:buChar char="■"/>
              <a:defRPr sz="4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89350" algn="l" rtl="0">
              <a:spcBef>
                <a:spcPts val="1200"/>
              </a:spcBef>
              <a:spcAft>
                <a:spcPts val="0"/>
              </a:spcAft>
              <a:buClr>
                <a:srgbClr val="CF2124"/>
              </a:buClr>
              <a:buSzPts val="4106"/>
              <a:buFont typeface="Calibri"/>
              <a:buChar char="─"/>
              <a:defRPr sz="3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52119" algn="l" rtl="0">
              <a:spcBef>
                <a:spcPts val="800"/>
              </a:spcBef>
              <a:spcAft>
                <a:spcPts val="0"/>
              </a:spcAft>
              <a:buClr>
                <a:srgbClr val="55493F"/>
              </a:buClr>
              <a:buSzPts val="352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97954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–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97954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»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97954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97954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97954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97954" algn="l" rtl="0"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1"/>
          <p:cNvSpPr txBox="1">
            <a:spLocks noGrp="1"/>
          </p:cNvSpPr>
          <p:nvPr>
            <p:ph type="title"/>
          </p:nvPr>
        </p:nvSpPr>
        <p:spPr>
          <a:xfrm>
            <a:off x="1066802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333"/>
              <a:buFont typeface="Calibri"/>
              <a:buNone/>
              <a:defRPr sz="5333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1"/>
          <p:cNvSpPr/>
          <p:nvPr/>
        </p:nvSpPr>
        <p:spPr>
          <a:xfrm>
            <a:off x="0" y="1182570"/>
            <a:ext cx="12192000" cy="79733"/>
          </a:xfrm>
          <a:prstGeom prst="rect">
            <a:avLst/>
          </a:prstGeom>
          <a:solidFill>
            <a:srgbClr val="84172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4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067">
          <p15:clr>
            <a:srgbClr val="F26B43"/>
          </p15:clr>
        </p15:guide>
        <p15:guide id="2" pos="683">
          <p15:clr>
            <a:srgbClr val="F26B43"/>
          </p15:clr>
        </p15:guide>
        <p15:guide id="3" orient="horz" pos="828">
          <p15:clr>
            <a:srgbClr val="F26B43"/>
          </p15:clr>
        </p15:guide>
        <p15:guide id="4" pos="800">
          <p15:clr>
            <a:srgbClr val="F26B43"/>
          </p15:clr>
        </p15:guide>
        <p15:guide id="5" orient="horz" pos="1344">
          <p15:clr>
            <a:srgbClr val="F26B43"/>
          </p15:clr>
        </p15:guide>
        <p15:guide id="6" pos="512">
          <p15:clr>
            <a:srgbClr val="F26B43"/>
          </p15:clr>
        </p15:guide>
        <p15:guide id="7" orient="horz" pos="105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9"/>
          <p:cNvSpPr txBox="1">
            <a:spLocks noGrp="1"/>
          </p:cNvSpPr>
          <p:nvPr>
            <p:ph type="subTitle" idx="1"/>
          </p:nvPr>
        </p:nvSpPr>
        <p:spPr>
          <a:xfrm>
            <a:off x="916503" y="3697338"/>
            <a:ext cx="6966440" cy="1112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940"/>
              <a:buNone/>
            </a:pPr>
            <a:r>
              <a:rPr lang="en-US" dirty="0"/>
              <a:t>New Jersey Slides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940"/>
              <a:buNone/>
            </a:pPr>
            <a:r>
              <a:rPr lang="en-US" dirty="0"/>
              <a:t>Tax Year </a:t>
            </a:r>
            <a:r>
              <a:rPr lang="en-US" dirty="0" smtClean="0"/>
              <a:t>2019</a:t>
            </a:r>
            <a:endParaRPr dirty="0"/>
          </a:p>
        </p:txBody>
      </p:sp>
      <p:sp>
        <p:nvSpPr>
          <p:cNvPr id="81" name="Google Shape;81;p9"/>
          <p:cNvSpPr txBox="1">
            <a:spLocks noGrp="1"/>
          </p:cNvSpPr>
          <p:nvPr>
            <p:ph type="title"/>
          </p:nvPr>
        </p:nvSpPr>
        <p:spPr>
          <a:xfrm>
            <a:off x="914456" y="1875512"/>
            <a:ext cx="6970533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Font typeface="Calibri"/>
              <a:buNone/>
            </a:pPr>
            <a:r>
              <a:rPr lang="en-US"/>
              <a:t>Dependents/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00"/>
              <a:buFont typeface="Calibri"/>
              <a:buNone/>
            </a:pPr>
            <a:r>
              <a:rPr lang="en-US"/>
              <a:t>Exemptions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3"/>
          <p:cNvSpPr txBox="1">
            <a:spLocks noGrp="1"/>
          </p:cNvSpPr>
          <p:nvPr>
            <p:ph type="ftr" idx="11"/>
          </p:nvPr>
        </p:nvSpPr>
        <p:spPr>
          <a:xfrm>
            <a:off x="3476488" y="6265304"/>
            <a:ext cx="38607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888888"/>
                </a:solidFill>
              </a:rPr>
              <a:t>NJ </a:t>
            </a:r>
            <a:r>
              <a:rPr lang="en-US" dirty="0">
                <a:solidFill>
                  <a:srgbClr val="888888"/>
                </a:solidFill>
              </a:rPr>
              <a:t>Training - </a:t>
            </a:r>
            <a:r>
              <a:rPr lang="en-US" dirty="0" smtClean="0">
                <a:solidFill>
                  <a:srgbClr val="888888"/>
                </a:solidFill>
              </a:rPr>
              <a:t>TY2019</a:t>
            </a:r>
            <a:endParaRPr dirty="0">
              <a:solidFill>
                <a:srgbClr val="888888"/>
              </a:solidFill>
            </a:endParaRPr>
          </a:p>
        </p:txBody>
      </p:sp>
      <p:sp>
        <p:nvSpPr>
          <p:cNvPr id="230" name="Google Shape;230;p23"/>
          <p:cNvSpPr txBox="1">
            <a:spLocks noGrp="1"/>
          </p:cNvSpPr>
          <p:nvPr>
            <p:ph type="sldNum" idx="12"/>
          </p:nvPr>
        </p:nvSpPr>
        <p:spPr>
          <a:xfrm>
            <a:off x="609602" y="6265304"/>
            <a:ext cx="936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888888"/>
                </a:solidFill>
              </a:rPr>
              <a:t>10</a:t>
            </a:fld>
            <a:endParaRPr>
              <a:solidFill>
                <a:srgbClr val="888888"/>
              </a:solidFill>
            </a:endParaRPr>
          </a:p>
        </p:txBody>
      </p:sp>
      <p:sp>
        <p:nvSpPr>
          <p:cNvPr id="231" name="Google Shape;231;p23"/>
          <p:cNvSpPr txBox="1">
            <a:spLocks noGrp="1"/>
          </p:cNvSpPr>
          <p:nvPr>
            <p:ph type="body" idx="1"/>
          </p:nvPr>
        </p:nvSpPr>
        <p:spPr>
          <a:xfrm>
            <a:off x="1310835" y="1280160"/>
            <a:ext cx="9613800" cy="4454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5072" lvl="0" indent="-45507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90"/>
              <a:buChar char="■"/>
            </a:pPr>
            <a:r>
              <a:rPr lang="en-US" sz="2986" dirty="0"/>
              <a:t>Military veterans who were honorably discharged by the last day of the year are eligible for an additional exemption</a:t>
            </a:r>
            <a:endParaRPr dirty="0"/>
          </a:p>
          <a:p>
            <a:pPr marL="1219169" lvl="1" indent="-450838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2874"/>
              <a:buChar char="─"/>
            </a:pPr>
            <a:r>
              <a:rPr lang="en-US" sz="2613" dirty="0"/>
              <a:t>Spouse can also claim an additional exemption if also a military veteran</a:t>
            </a:r>
            <a:endParaRPr dirty="0"/>
          </a:p>
          <a:p>
            <a:pPr marL="455072" lvl="0" indent="-455072" algn="l" rtl="0">
              <a:lnSpc>
                <a:spcPct val="80000"/>
              </a:lnSpc>
              <a:spcBef>
                <a:spcPts val="2400"/>
              </a:spcBef>
              <a:spcAft>
                <a:spcPts val="0"/>
              </a:spcAft>
              <a:buSzPts val="2090"/>
              <a:buChar char="■"/>
            </a:pPr>
            <a:r>
              <a:rPr lang="en-US" sz="2986" dirty="0"/>
              <a:t>Must submit a copy of Form DD-214 Certificate of Release or Discharge for Active Duty the first time the exemption is </a:t>
            </a:r>
            <a:r>
              <a:rPr lang="en-US" sz="2986" dirty="0" smtClean="0"/>
              <a:t>claimed</a:t>
            </a:r>
          </a:p>
          <a:p>
            <a:pPr marL="1216152" lvl="1" indent="-448056">
              <a:lnSpc>
                <a:spcPct val="80000"/>
              </a:lnSpc>
              <a:buSzPts val="2090"/>
            </a:pPr>
            <a:r>
              <a:rPr lang="en-US" sz="2641" dirty="0" smtClean="0"/>
              <a:t>Does </a:t>
            </a:r>
            <a:r>
              <a:rPr lang="en-US" sz="2641" u="sng" dirty="0"/>
              <a:t>not</a:t>
            </a:r>
            <a:r>
              <a:rPr lang="en-US" sz="2641" dirty="0"/>
              <a:t> need to be submitted each </a:t>
            </a:r>
            <a:r>
              <a:rPr lang="en-US" sz="2641" dirty="0" smtClean="0"/>
              <a:t>year</a:t>
            </a:r>
            <a:endParaRPr lang="en-US" sz="1919" dirty="0" smtClean="0"/>
          </a:p>
          <a:p>
            <a:pPr marL="455072" lvl="0" indent="-455072" algn="l" rtl="0">
              <a:lnSpc>
                <a:spcPct val="80000"/>
              </a:lnSpc>
              <a:spcBef>
                <a:spcPts val="2400"/>
              </a:spcBef>
              <a:spcAft>
                <a:spcPts val="0"/>
              </a:spcAft>
              <a:buSzPts val="2090"/>
              <a:buChar char="■"/>
            </a:pPr>
            <a:r>
              <a:rPr lang="en-US" sz="2986" dirty="0" smtClean="0"/>
              <a:t>Veterans exemption is increased from $3,000 to 6,000 for 2019</a:t>
            </a:r>
            <a:endParaRPr dirty="0"/>
          </a:p>
          <a:p>
            <a:pPr marL="761969" indent="-450838">
              <a:lnSpc>
                <a:spcPct val="80000"/>
              </a:lnSpc>
              <a:spcBef>
                <a:spcPts val="1200"/>
              </a:spcBef>
              <a:buSzPts val="2874"/>
              <a:buChar char="─"/>
            </a:pPr>
            <a:endParaRPr lang="en-US" sz="3147" dirty="0" smtClean="0"/>
          </a:p>
          <a:p>
            <a:pPr marL="311131" indent="0">
              <a:lnSpc>
                <a:spcPct val="80000"/>
              </a:lnSpc>
              <a:spcBef>
                <a:spcPts val="1200"/>
              </a:spcBef>
              <a:buSzPts val="2874"/>
              <a:buNone/>
            </a:pPr>
            <a:endParaRPr sz="3147" dirty="0"/>
          </a:p>
        </p:txBody>
      </p:sp>
      <p:sp>
        <p:nvSpPr>
          <p:cNvPr id="232" name="Google Shape;232;p23"/>
          <p:cNvSpPr txBox="1">
            <a:spLocks noGrp="1"/>
          </p:cNvSpPr>
          <p:nvPr>
            <p:ph type="title"/>
          </p:nvPr>
        </p:nvSpPr>
        <p:spPr>
          <a:xfrm>
            <a:off x="1066802" y="28835"/>
            <a:ext cx="97515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300"/>
              <a:buFont typeface="Calibri"/>
              <a:buNone/>
            </a:pPr>
            <a:r>
              <a:rPr lang="en-US" dirty="0"/>
              <a:t>Veterans Exemption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4"/>
          <p:cNvSpPr txBox="1">
            <a:spLocks noGrp="1"/>
          </p:cNvSpPr>
          <p:nvPr>
            <p:ph type="ftr" idx="11"/>
          </p:nvPr>
        </p:nvSpPr>
        <p:spPr>
          <a:xfrm>
            <a:off x="3476488" y="6265304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888888"/>
                </a:solidFill>
              </a:rPr>
              <a:t>NJ </a:t>
            </a:r>
            <a:r>
              <a:rPr lang="en-US" dirty="0">
                <a:solidFill>
                  <a:srgbClr val="888888"/>
                </a:solidFill>
              </a:rPr>
              <a:t>Training - </a:t>
            </a:r>
            <a:r>
              <a:rPr lang="en-US" dirty="0" smtClean="0">
                <a:solidFill>
                  <a:srgbClr val="888888"/>
                </a:solidFill>
              </a:rPr>
              <a:t>TY2019</a:t>
            </a:r>
            <a:endParaRPr dirty="0">
              <a:solidFill>
                <a:srgbClr val="888888"/>
              </a:solidFill>
            </a:endParaRPr>
          </a:p>
        </p:txBody>
      </p:sp>
      <p:sp>
        <p:nvSpPr>
          <p:cNvPr id="238" name="Google Shape;238;p24"/>
          <p:cNvSpPr txBox="1">
            <a:spLocks noGrp="1"/>
          </p:cNvSpPr>
          <p:nvPr>
            <p:ph type="sldNum" idx="12"/>
          </p:nvPr>
        </p:nvSpPr>
        <p:spPr>
          <a:xfrm>
            <a:off x="609602" y="6265304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888888"/>
                </a:solidFill>
              </a:rPr>
              <a:t>11</a:t>
            </a:fld>
            <a:endParaRPr>
              <a:solidFill>
                <a:srgbClr val="888888"/>
              </a:solidFill>
            </a:endParaRPr>
          </a:p>
        </p:txBody>
      </p:sp>
      <p:sp>
        <p:nvSpPr>
          <p:cNvPr id="239" name="Google Shape;239;p24"/>
          <p:cNvSpPr txBox="1">
            <a:spLocks noGrp="1"/>
          </p:cNvSpPr>
          <p:nvPr>
            <p:ph type="body" idx="1"/>
          </p:nvPr>
        </p:nvSpPr>
        <p:spPr>
          <a:xfrm>
            <a:off x="1220804" y="1669107"/>
            <a:ext cx="9904396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5073" lvl="0" indent="-45507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940"/>
              <a:buChar char="■"/>
            </a:pPr>
            <a:r>
              <a:rPr lang="en-US"/>
              <a:t>NJ law allows an exemption for each dependent child who qualifies as a dependent for federal tax purposes</a:t>
            </a:r>
            <a:endParaRPr/>
          </a:p>
          <a:p>
            <a:pPr marL="455073" lvl="0" indent="-455073" algn="l" rtl="0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SzPts val="2940"/>
              <a:buChar char="■"/>
            </a:pPr>
            <a:r>
              <a:rPr lang="en-US"/>
              <a:t>NJ law allows an exemption for each other dependent who qualifies as a dependent for federal tax purposes</a:t>
            </a:r>
            <a:endParaRPr/>
          </a:p>
        </p:txBody>
      </p:sp>
      <p:sp>
        <p:nvSpPr>
          <p:cNvPr id="240" name="Google Shape;240;p24"/>
          <p:cNvSpPr txBox="1">
            <a:spLocks noGrp="1"/>
          </p:cNvSpPr>
          <p:nvPr>
            <p:ph type="title"/>
          </p:nvPr>
        </p:nvSpPr>
        <p:spPr>
          <a:xfrm>
            <a:off x="1066802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300"/>
              <a:buFont typeface="Calibri"/>
              <a:buNone/>
            </a:pPr>
            <a:r>
              <a:rPr lang="en-US"/>
              <a:t>Exemptions for Dependents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5"/>
          <p:cNvSpPr txBox="1">
            <a:spLocks noGrp="1"/>
          </p:cNvSpPr>
          <p:nvPr>
            <p:ph type="ftr" idx="11"/>
          </p:nvPr>
        </p:nvSpPr>
        <p:spPr>
          <a:xfrm>
            <a:off x="3476488" y="6265304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888888"/>
                </a:solidFill>
              </a:rPr>
              <a:t>NJ </a:t>
            </a:r>
            <a:r>
              <a:rPr lang="en-US" dirty="0">
                <a:solidFill>
                  <a:srgbClr val="888888"/>
                </a:solidFill>
              </a:rPr>
              <a:t>Training - </a:t>
            </a:r>
            <a:r>
              <a:rPr lang="en-US" dirty="0" smtClean="0">
                <a:solidFill>
                  <a:srgbClr val="888888"/>
                </a:solidFill>
              </a:rPr>
              <a:t>TY2019</a:t>
            </a:r>
            <a:endParaRPr dirty="0">
              <a:solidFill>
                <a:srgbClr val="888888"/>
              </a:solidFill>
            </a:endParaRPr>
          </a:p>
        </p:txBody>
      </p:sp>
      <p:sp>
        <p:nvSpPr>
          <p:cNvPr id="246" name="Google Shape;246;p25"/>
          <p:cNvSpPr txBox="1">
            <a:spLocks noGrp="1"/>
          </p:cNvSpPr>
          <p:nvPr>
            <p:ph type="sldNum" idx="12"/>
          </p:nvPr>
        </p:nvSpPr>
        <p:spPr>
          <a:xfrm>
            <a:off x="609602" y="6265304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888888"/>
                </a:solidFill>
              </a:rPr>
              <a:t>12</a:t>
            </a:fld>
            <a:endParaRPr>
              <a:solidFill>
                <a:srgbClr val="888888"/>
              </a:solidFill>
            </a:endParaRPr>
          </a:p>
        </p:txBody>
      </p:sp>
      <p:sp>
        <p:nvSpPr>
          <p:cNvPr id="247" name="Google Shape;247;p25"/>
          <p:cNvSpPr txBox="1">
            <a:spLocks noGrp="1"/>
          </p:cNvSpPr>
          <p:nvPr>
            <p:ph type="body" idx="1"/>
          </p:nvPr>
        </p:nvSpPr>
        <p:spPr>
          <a:xfrm>
            <a:off x="1239853" y="1477108"/>
            <a:ext cx="9578339" cy="478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5073" lvl="0" indent="-455073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-US" sz="2000" dirty="0"/>
              <a:t>NJ law allows an additional exemption for each dependent student if all the following requirements are met:</a:t>
            </a:r>
            <a:endParaRPr dirty="0"/>
          </a:p>
          <a:p>
            <a:pPr marL="1219170" lvl="1" indent="-450838" algn="l" rtl="0">
              <a:spcBef>
                <a:spcPts val="1200"/>
              </a:spcBef>
              <a:spcAft>
                <a:spcPts val="0"/>
              </a:spcAft>
              <a:buSzPts val="2200"/>
              <a:buChar char="─"/>
            </a:pPr>
            <a:r>
              <a:rPr lang="en-US" sz="2000" dirty="0"/>
              <a:t>Student must be claimed as dependent</a:t>
            </a:r>
            <a:endParaRPr dirty="0"/>
          </a:p>
          <a:p>
            <a:pPr marL="1219170" lvl="1" indent="-450838" algn="l" rtl="0">
              <a:spcBef>
                <a:spcPts val="1200"/>
              </a:spcBef>
              <a:spcAft>
                <a:spcPts val="0"/>
              </a:spcAft>
              <a:buSzPts val="2200"/>
              <a:buChar char="─"/>
            </a:pPr>
            <a:r>
              <a:rPr lang="en-US" sz="2000" dirty="0"/>
              <a:t>Under age 22 on last day of the tax year</a:t>
            </a:r>
            <a:endParaRPr dirty="0"/>
          </a:p>
          <a:p>
            <a:pPr marL="1219170" lvl="1" indent="-450838" algn="l" rtl="0">
              <a:spcBef>
                <a:spcPts val="1200"/>
              </a:spcBef>
              <a:spcAft>
                <a:spcPts val="0"/>
              </a:spcAft>
              <a:buSzPts val="2200"/>
              <a:buChar char="─"/>
            </a:pPr>
            <a:r>
              <a:rPr lang="en-US" sz="2000" dirty="0"/>
              <a:t>Student must attend full time</a:t>
            </a:r>
            <a:endParaRPr dirty="0"/>
          </a:p>
          <a:p>
            <a:pPr marL="1219170" lvl="1" indent="-450838" algn="l" rtl="0">
              <a:spcBef>
                <a:spcPts val="1200"/>
              </a:spcBef>
              <a:spcAft>
                <a:spcPts val="0"/>
              </a:spcAft>
              <a:buSzPts val="2200"/>
              <a:buChar char="─"/>
            </a:pPr>
            <a:r>
              <a:rPr lang="en-US" sz="2000" dirty="0"/>
              <a:t>Student must </a:t>
            </a:r>
            <a:r>
              <a:rPr lang="en-US" sz="2000" dirty="0" smtClean="0"/>
              <a:t>spend </a:t>
            </a:r>
            <a:r>
              <a:rPr lang="en-US" sz="2000" dirty="0"/>
              <a:t>at least some part of each of five calendar months of the tax year at </a:t>
            </a:r>
            <a:r>
              <a:rPr lang="en-US" sz="2000" dirty="0" smtClean="0"/>
              <a:t>school  (does not need to be consecutive)</a:t>
            </a:r>
            <a:endParaRPr dirty="0"/>
          </a:p>
          <a:p>
            <a:pPr marL="1219170" lvl="1" indent="-450838" algn="l" rtl="0">
              <a:spcBef>
                <a:spcPts val="1200"/>
              </a:spcBef>
              <a:spcAft>
                <a:spcPts val="0"/>
              </a:spcAft>
              <a:buSzPts val="2200"/>
              <a:buChar char="─"/>
            </a:pPr>
            <a:r>
              <a:rPr lang="en-US" sz="2000" dirty="0"/>
              <a:t>Educational institution must be an accredited college or postsecondary school</a:t>
            </a:r>
            <a:endParaRPr dirty="0"/>
          </a:p>
          <a:p>
            <a:pPr marL="1219170" lvl="1" indent="-450838" algn="l" rtl="0">
              <a:spcBef>
                <a:spcPts val="1200"/>
              </a:spcBef>
              <a:spcAft>
                <a:spcPts val="0"/>
              </a:spcAft>
              <a:buSzPts val="2200"/>
              <a:buChar char="─"/>
            </a:pPr>
            <a:r>
              <a:rPr lang="en-US" sz="2000" dirty="0"/>
              <a:t>Paid one-half or more of the tuition and maintenance costs for the student</a:t>
            </a:r>
            <a:endParaRPr dirty="0"/>
          </a:p>
          <a:p>
            <a:pPr marL="455073" lvl="0" indent="-265404" algn="l" rtl="0">
              <a:spcBef>
                <a:spcPts val="2400"/>
              </a:spcBef>
              <a:spcAft>
                <a:spcPts val="0"/>
              </a:spcAft>
              <a:buSzPts val="2987"/>
              <a:buNone/>
            </a:pPr>
            <a:endParaRPr dirty="0"/>
          </a:p>
        </p:txBody>
      </p:sp>
      <p:sp>
        <p:nvSpPr>
          <p:cNvPr id="248" name="Google Shape;248;p25"/>
          <p:cNvSpPr txBox="1">
            <a:spLocks noGrp="1"/>
          </p:cNvSpPr>
          <p:nvPr>
            <p:ph type="title"/>
          </p:nvPr>
        </p:nvSpPr>
        <p:spPr>
          <a:xfrm>
            <a:off x="1066802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300"/>
              <a:buFont typeface="Calibri"/>
              <a:buNone/>
            </a:pPr>
            <a:r>
              <a:rPr lang="en-US"/>
              <a:t>Dependents Attending Colleges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6"/>
          <p:cNvSpPr txBox="1">
            <a:spLocks noGrp="1"/>
          </p:cNvSpPr>
          <p:nvPr>
            <p:ph type="ftr" idx="11"/>
          </p:nvPr>
        </p:nvSpPr>
        <p:spPr>
          <a:xfrm>
            <a:off x="3476488" y="6265304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888888"/>
                </a:solidFill>
              </a:rPr>
              <a:t>NJ Training </a:t>
            </a:r>
            <a:r>
              <a:rPr lang="en-US" dirty="0">
                <a:solidFill>
                  <a:srgbClr val="888888"/>
                </a:solidFill>
              </a:rPr>
              <a:t>- </a:t>
            </a:r>
            <a:r>
              <a:rPr lang="en-US" dirty="0" smtClean="0">
                <a:solidFill>
                  <a:srgbClr val="888888"/>
                </a:solidFill>
              </a:rPr>
              <a:t>TY2019</a:t>
            </a:r>
            <a:endParaRPr dirty="0">
              <a:solidFill>
                <a:srgbClr val="888888"/>
              </a:solidFill>
            </a:endParaRPr>
          </a:p>
        </p:txBody>
      </p:sp>
      <p:sp>
        <p:nvSpPr>
          <p:cNvPr id="254" name="Google Shape;254;p26"/>
          <p:cNvSpPr txBox="1">
            <a:spLocks noGrp="1"/>
          </p:cNvSpPr>
          <p:nvPr>
            <p:ph type="sldNum" idx="12"/>
          </p:nvPr>
        </p:nvSpPr>
        <p:spPr>
          <a:xfrm>
            <a:off x="609602" y="6265304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888888"/>
                </a:solidFill>
              </a:rPr>
              <a:t>13</a:t>
            </a:fld>
            <a:endParaRPr>
              <a:solidFill>
                <a:srgbClr val="888888"/>
              </a:solidFill>
            </a:endParaRPr>
          </a:p>
        </p:txBody>
      </p:sp>
      <p:sp>
        <p:nvSpPr>
          <p:cNvPr id="255" name="Google Shape;255;p26"/>
          <p:cNvSpPr txBox="1">
            <a:spLocks noGrp="1"/>
          </p:cNvSpPr>
          <p:nvPr>
            <p:ph type="body" idx="2"/>
          </p:nvPr>
        </p:nvSpPr>
        <p:spPr>
          <a:xfrm>
            <a:off x="762000" y="1371601"/>
            <a:ext cx="10820400" cy="312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5073" lvl="0" indent="-455073" algn="l" rtl="0">
              <a:spcBef>
                <a:spcPts val="0"/>
              </a:spcBef>
              <a:spcAft>
                <a:spcPts val="0"/>
              </a:spcAft>
              <a:buSzPts val="1680"/>
              <a:buChar char="■"/>
            </a:pPr>
            <a:r>
              <a:rPr lang="en-US" sz="2400" dirty="0"/>
              <a:t>Most TaxSlayer dependent information is populated based on information from Federal Basic Information section</a:t>
            </a:r>
            <a:endParaRPr dirty="0"/>
          </a:p>
          <a:p>
            <a:pPr marL="455073" lvl="0" indent="-455073" algn="l" rtl="0">
              <a:spcBef>
                <a:spcPts val="2400"/>
              </a:spcBef>
              <a:spcAft>
                <a:spcPts val="0"/>
              </a:spcAft>
              <a:buSzPts val="1680"/>
              <a:buChar char="■"/>
            </a:pPr>
            <a:r>
              <a:rPr lang="en-US" sz="2400" dirty="0">
                <a:solidFill>
                  <a:srgbClr val="FF0000"/>
                </a:solidFill>
              </a:rPr>
              <a:t>There is some additional dependent information that you should </a:t>
            </a:r>
            <a:r>
              <a:rPr lang="en-US" sz="2400" dirty="0" smtClean="0">
                <a:solidFill>
                  <a:srgbClr val="FF0000"/>
                </a:solidFill>
              </a:rPr>
              <a:t>capture in </a:t>
            </a:r>
            <a:r>
              <a:rPr lang="en-US" sz="2400" dirty="0">
                <a:solidFill>
                  <a:srgbClr val="FF0000"/>
                </a:solidFill>
              </a:rPr>
              <a:t>NJ Checklist Basic Information section for later entry in the TaxSlayer State section</a:t>
            </a:r>
            <a:endParaRPr dirty="0"/>
          </a:p>
          <a:p>
            <a:pPr marL="1219170" lvl="1" indent="-450838" algn="l" rtl="0">
              <a:spcBef>
                <a:spcPts val="1200"/>
              </a:spcBef>
              <a:spcAft>
                <a:spcPts val="0"/>
              </a:spcAft>
              <a:buSzPts val="2420"/>
              <a:buChar char="─"/>
            </a:pP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100" dirty="0">
                <a:solidFill>
                  <a:srgbClr val="FF0000"/>
                </a:solidFill>
              </a:rPr>
              <a:t>Extra exemption for dependents &lt; 22 attending college </a:t>
            </a:r>
            <a:endParaRPr lang="en-US" sz="2100" dirty="0" smtClean="0">
              <a:solidFill>
                <a:srgbClr val="FF0000"/>
              </a:solidFill>
            </a:endParaRPr>
          </a:p>
          <a:p>
            <a:pPr marL="1219170" lvl="1" indent="-450838" algn="l" rtl="0">
              <a:spcBef>
                <a:spcPts val="1200"/>
              </a:spcBef>
              <a:spcAft>
                <a:spcPts val="0"/>
              </a:spcAft>
              <a:buSzPts val="2420"/>
              <a:buChar char="─"/>
            </a:pPr>
            <a:r>
              <a:rPr lang="en-US" sz="2100" dirty="0" smtClean="0">
                <a:solidFill>
                  <a:srgbClr val="FF0000"/>
                </a:solidFill>
              </a:rPr>
              <a:t> Veteran</a:t>
            </a:r>
            <a:endParaRPr dirty="0"/>
          </a:p>
          <a:p>
            <a:pPr marL="1219170" lvl="1" indent="-450838" algn="l" rtl="0">
              <a:spcBef>
                <a:spcPts val="1200"/>
              </a:spcBef>
              <a:spcAft>
                <a:spcPts val="0"/>
              </a:spcAft>
              <a:buSzPts val="2310"/>
              <a:buChar char="─"/>
            </a:pPr>
            <a:r>
              <a:rPr lang="en-US" sz="2100" dirty="0">
                <a:solidFill>
                  <a:srgbClr val="FF0000"/>
                </a:solidFill>
              </a:rPr>
              <a:t> NJ health insurance for dependents</a:t>
            </a:r>
            <a:endParaRPr dirty="0"/>
          </a:p>
          <a:p>
            <a:pPr marL="1219170" lvl="1" indent="-304153" algn="l" rtl="0">
              <a:spcBef>
                <a:spcPts val="1200"/>
              </a:spcBef>
              <a:spcAft>
                <a:spcPts val="0"/>
              </a:spcAft>
              <a:buSzPts val="2310"/>
              <a:buNone/>
            </a:pPr>
            <a:endParaRPr sz="2100" dirty="0">
              <a:solidFill>
                <a:srgbClr val="FF0000"/>
              </a:solidFill>
            </a:endParaRPr>
          </a:p>
          <a:p>
            <a:pPr marL="1219170" lvl="1" indent="-304153" algn="l" rtl="0">
              <a:spcBef>
                <a:spcPts val="1200"/>
              </a:spcBef>
              <a:spcAft>
                <a:spcPts val="0"/>
              </a:spcAft>
              <a:buSzPts val="2310"/>
              <a:buNone/>
            </a:pPr>
            <a:endParaRPr sz="2100" dirty="0">
              <a:solidFill>
                <a:srgbClr val="FF0000"/>
              </a:solidFill>
            </a:endParaRPr>
          </a:p>
        </p:txBody>
      </p:sp>
      <p:sp>
        <p:nvSpPr>
          <p:cNvPr id="256" name="Google Shape;256;p26"/>
          <p:cNvSpPr txBox="1">
            <a:spLocks noGrp="1"/>
          </p:cNvSpPr>
          <p:nvPr>
            <p:ph type="title"/>
          </p:nvPr>
        </p:nvSpPr>
        <p:spPr>
          <a:xfrm>
            <a:off x="1066802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 sz="4000"/>
              <a:t>Additional Dependents Input for NJ Return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27"/>
          <p:cNvSpPr txBox="1">
            <a:spLocks noGrp="1"/>
          </p:cNvSpPr>
          <p:nvPr>
            <p:ph type="ftr" idx="11"/>
          </p:nvPr>
        </p:nvSpPr>
        <p:spPr>
          <a:xfrm>
            <a:off x="3476488" y="6265304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888888"/>
                </a:solidFill>
              </a:rPr>
              <a:t>NJ </a:t>
            </a:r>
            <a:r>
              <a:rPr lang="en-US" dirty="0">
                <a:solidFill>
                  <a:srgbClr val="888888"/>
                </a:solidFill>
              </a:rPr>
              <a:t>Training - </a:t>
            </a:r>
            <a:r>
              <a:rPr lang="en-US" dirty="0" smtClean="0">
                <a:solidFill>
                  <a:srgbClr val="888888"/>
                </a:solidFill>
              </a:rPr>
              <a:t>TY2019</a:t>
            </a:r>
            <a:endParaRPr dirty="0">
              <a:solidFill>
                <a:srgbClr val="888888"/>
              </a:solidFill>
            </a:endParaRPr>
          </a:p>
        </p:txBody>
      </p:sp>
      <p:sp>
        <p:nvSpPr>
          <p:cNvPr id="265" name="Google Shape;265;p27"/>
          <p:cNvSpPr txBox="1">
            <a:spLocks noGrp="1"/>
          </p:cNvSpPr>
          <p:nvPr>
            <p:ph type="sldNum" idx="12"/>
          </p:nvPr>
        </p:nvSpPr>
        <p:spPr>
          <a:xfrm>
            <a:off x="609602" y="6265304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888888"/>
                </a:solidFill>
              </a:rPr>
              <a:t>14</a:t>
            </a:fld>
            <a:endParaRPr>
              <a:solidFill>
                <a:srgbClr val="888888"/>
              </a:solidFill>
            </a:endParaRPr>
          </a:p>
        </p:txBody>
      </p:sp>
      <p:sp>
        <p:nvSpPr>
          <p:cNvPr id="266" name="Google Shape;266;p27"/>
          <p:cNvSpPr txBox="1">
            <a:spLocks noGrp="1"/>
          </p:cNvSpPr>
          <p:nvPr>
            <p:ph type="body" idx="1"/>
          </p:nvPr>
        </p:nvSpPr>
        <p:spPr>
          <a:xfrm>
            <a:off x="1282699" y="1754188"/>
            <a:ext cx="9535493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5073" lvl="0" indent="-455073" algn="l" rtl="0">
              <a:spcBef>
                <a:spcPts val="0"/>
              </a:spcBef>
              <a:spcAft>
                <a:spcPts val="0"/>
              </a:spcAft>
              <a:buSzPts val="1960"/>
              <a:buChar char="■"/>
            </a:pPr>
            <a:r>
              <a:rPr lang="en-US" sz="2800" dirty="0"/>
              <a:t>NJ informational question about health insurance coverage for dependents </a:t>
            </a:r>
            <a:endParaRPr dirty="0"/>
          </a:p>
          <a:p>
            <a:pPr marL="1219170" lvl="1" indent="-450838" algn="l" rtl="0">
              <a:spcBef>
                <a:spcPts val="1200"/>
              </a:spcBef>
              <a:spcAft>
                <a:spcPts val="0"/>
              </a:spcAft>
              <a:buSzPts val="2420"/>
              <a:buChar char="─"/>
            </a:pPr>
            <a:r>
              <a:rPr lang="en-US" sz="2200"/>
              <a:t>Does not impact NJ income tax in any way</a:t>
            </a:r>
            <a:endParaRPr/>
          </a:p>
          <a:p>
            <a:pPr marL="1219170" lvl="1" indent="-450838" algn="l" rtl="0">
              <a:spcBef>
                <a:spcPts val="1200"/>
              </a:spcBef>
              <a:spcAft>
                <a:spcPts val="0"/>
              </a:spcAft>
              <a:buSzPts val="2420"/>
              <a:buChar char="─"/>
            </a:pPr>
            <a:r>
              <a:rPr lang="en-US" sz="2200" dirty="0"/>
              <a:t>Used so that NJ can contact people about health insurance through Children’s Health Insurance Program (CHIP) or Family Care</a:t>
            </a:r>
            <a:endParaRPr dirty="0"/>
          </a:p>
          <a:p>
            <a:pPr marL="1219170" lvl="1" indent="-450838" algn="l" rtl="0">
              <a:spcBef>
                <a:spcPts val="1200"/>
              </a:spcBef>
              <a:spcAft>
                <a:spcPts val="0"/>
              </a:spcAft>
              <a:buSzPts val="2420"/>
              <a:buChar char="─"/>
            </a:pPr>
            <a:r>
              <a:rPr lang="en-US" sz="2200" dirty="0">
                <a:solidFill>
                  <a:srgbClr val="FF0000"/>
                </a:solidFill>
              </a:rPr>
              <a:t>Capture dependent health insurance information in NJ Checklist Basic Information section for later entry in TaxSlayer State section</a:t>
            </a:r>
            <a:endParaRPr dirty="0"/>
          </a:p>
          <a:p>
            <a:pPr marL="455073" lvl="0" indent="-265404" algn="l" rtl="0">
              <a:spcBef>
                <a:spcPts val="2400"/>
              </a:spcBef>
              <a:spcAft>
                <a:spcPts val="0"/>
              </a:spcAft>
              <a:buSzPts val="2987"/>
              <a:buNone/>
            </a:pPr>
            <a:endParaRPr dirty="0"/>
          </a:p>
        </p:txBody>
      </p:sp>
      <p:sp>
        <p:nvSpPr>
          <p:cNvPr id="267" name="Google Shape;267;p27"/>
          <p:cNvSpPr txBox="1">
            <a:spLocks noGrp="1"/>
          </p:cNvSpPr>
          <p:nvPr>
            <p:ph type="title"/>
          </p:nvPr>
        </p:nvSpPr>
        <p:spPr>
          <a:xfrm>
            <a:off x="1066802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60"/>
              <a:buFont typeface="Calibri"/>
              <a:buNone/>
            </a:pPr>
            <a:r>
              <a:rPr lang="en-US" sz="4860"/>
              <a:t>NJ Health Insurance for Dependents</a:t>
            </a:r>
            <a:endParaRPr sz="4799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"/>
          <p:cNvSpPr txBox="1">
            <a:spLocks noGrp="1"/>
          </p:cNvSpPr>
          <p:nvPr>
            <p:ph type="ftr" idx="11"/>
          </p:nvPr>
        </p:nvSpPr>
        <p:spPr>
          <a:xfrm>
            <a:off x="3476488" y="6265304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888888"/>
                </a:solidFill>
              </a:rPr>
              <a:t>NJ </a:t>
            </a:r>
            <a:r>
              <a:rPr lang="en-US" dirty="0">
                <a:solidFill>
                  <a:srgbClr val="888888"/>
                </a:solidFill>
              </a:rPr>
              <a:t>Training - </a:t>
            </a:r>
            <a:r>
              <a:rPr lang="en-US" dirty="0" smtClean="0">
                <a:solidFill>
                  <a:srgbClr val="888888"/>
                </a:solidFill>
              </a:rPr>
              <a:t>TY2019</a:t>
            </a:r>
            <a:endParaRPr dirty="0">
              <a:solidFill>
                <a:srgbClr val="888888"/>
              </a:solidFill>
            </a:endParaRPr>
          </a:p>
        </p:txBody>
      </p:sp>
      <p:sp>
        <p:nvSpPr>
          <p:cNvPr id="87" name="Google Shape;87;p10"/>
          <p:cNvSpPr txBox="1">
            <a:spLocks noGrp="1"/>
          </p:cNvSpPr>
          <p:nvPr>
            <p:ph type="sldNum" idx="12"/>
          </p:nvPr>
        </p:nvSpPr>
        <p:spPr>
          <a:xfrm>
            <a:off x="609602" y="6265304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888888"/>
                </a:solidFill>
              </a:rPr>
              <a:t>2</a:t>
            </a:fld>
            <a:endParaRPr>
              <a:solidFill>
                <a:srgbClr val="888888"/>
              </a:solidFill>
            </a:endParaRPr>
          </a:p>
        </p:txBody>
      </p:sp>
      <p:sp>
        <p:nvSpPr>
          <p:cNvPr id="88" name="Google Shape;88;p10"/>
          <p:cNvSpPr txBox="1">
            <a:spLocks noGrp="1"/>
          </p:cNvSpPr>
          <p:nvPr>
            <p:ph type="body" idx="1"/>
          </p:nvPr>
        </p:nvSpPr>
        <p:spPr>
          <a:xfrm>
            <a:off x="743448" y="1447800"/>
            <a:ext cx="10610352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5073" lvl="0" indent="-455073" algn="l" rtl="0">
              <a:spcBef>
                <a:spcPts val="0"/>
              </a:spcBef>
              <a:spcAft>
                <a:spcPts val="0"/>
              </a:spcAft>
              <a:buSzPts val="2940"/>
              <a:buChar char="■"/>
            </a:pPr>
            <a:r>
              <a:rPr lang="en-US"/>
              <a:t>Personal exemptions have been suspended for Federal taxes</a:t>
            </a:r>
            <a:endParaRPr/>
          </a:p>
          <a:p>
            <a:pPr marL="455073" lvl="0" indent="-455073" algn="l" rtl="0">
              <a:spcBef>
                <a:spcPts val="2400"/>
              </a:spcBef>
              <a:spcAft>
                <a:spcPts val="0"/>
              </a:spcAft>
              <a:buSzPts val="2940"/>
              <a:buChar char="■"/>
            </a:pPr>
            <a:r>
              <a:rPr lang="en-US"/>
              <a:t>NJ tax law continues to use exemptions </a:t>
            </a:r>
            <a:endParaRPr/>
          </a:p>
        </p:txBody>
      </p:sp>
      <p:sp>
        <p:nvSpPr>
          <p:cNvPr id="89" name="Google Shape;89;p10"/>
          <p:cNvSpPr txBox="1">
            <a:spLocks noGrp="1"/>
          </p:cNvSpPr>
          <p:nvPr>
            <p:ph type="title"/>
          </p:nvPr>
        </p:nvSpPr>
        <p:spPr>
          <a:xfrm>
            <a:off x="1066802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300"/>
              <a:buFont typeface="Calibri"/>
              <a:buNone/>
            </a:pPr>
            <a:r>
              <a:rPr lang="en-US"/>
              <a:t>New Jersey uses Exemptions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"/>
          <p:cNvSpPr txBox="1">
            <a:spLocks noGrp="1"/>
          </p:cNvSpPr>
          <p:nvPr>
            <p:ph type="ftr" idx="11"/>
          </p:nvPr>
        </p:nvSpPr>
        <p:spPr>
          <a:xfrm>
            <a:off x="3476488" y="6265304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888888"/>
                </a:solidFill>
              </a:rPr>
              <a:t>NTTC Training - TY2018</a:t>
            </a:r>
            <a:endParaRPr>
              <a:solidFill>
                <a:srgbClr val="888888"/>
              </a:solidFill>
            </a:endParaRPr>
          </a:p>
        </p:txBody>
      </p:sp>
      <p:sp>
        <p:nvSpPr>
          <p:cNvPr id="95" name="Google Shape;95;p11"/>
          <p:cNvSpPr txBox="1">
            <a:spLocks noGrp="1"/>
          </p:cNvSpPr>
          <p:nvPr>
            <p:ph type="sldNum" idx="12"/>
          </p:nvPr>
        </p:nvSpPr>
        <p:spPr>
          <a:xfrm>
            <a:off x="609602" y="6265304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888888"/>
                </a:solidFill>
              </a:rPr>
              <a:t>3</a:t>
            </a:fld>
            <a:endParaRPr>
              <a:solidFill>
                <a:srgbClr val="888888"/>
              </a:solidFill>
            </a:endParaRPr>
          </a:p>
        </p:txBody>
      </p:sp>
      <p:sp>
        <p:nvSpPr>
          <p:cNvPr id="96" name="Google Shape;96;p11"/>
          <p:cNvSpPr txBox="1">
            <a:spLocks noGrp="1"/>
          </p:cNvSpPr>
          <p:nvPr>
            <p:ph type="title"/>
          </p:nvPr>
        </p:nvSpPr>
        <p:spPr>
          <a:xfrm>
            <a:off x="1066802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799"/>
              <a:buFont typeface="Calibri"/>
              <a:buNone/>
            </a:pPr>
            <a:r>
              <a:rPr lang="en-US" sz="4799"/>
              <a:t>Summary of Federal vs New Jersey </a:t>
            </a:r>
            <a:endParaRPr sz="4799"/>
          </a:p>
        </p:txBody>
      </p:sp>
      <p:graphicFrame>
        <p:nvGraphicFramePr>
          <p:cNvPr id="97" name="Google Shape;97;p11"/>
          <p:cNvGraphicFramePr/>
          <p:nvPr>
            <p:extLst>
              <p:ext uri="{D42A27DB-BD31-4B8C-83A1-F6EECF244321}">
                <p14:modId xmlns:p14="http://schemas.microsoft.com/office/powerpoint/2010/main" val="1594928912"/>
              </p:ext>
            </p:extLst>
          </p:nvPr>
        </p:nvGraphicFramePr>
        <p:xfrm>
          <a:off x="722810" y="1310950"/>
          <a:ext cx="11042469" cy="5249360"/>
        </p:xfrm>
        <a:graphic>
          <a:graphicData uri="http://schemas.openxmlformats.org/drawingml/2006/table">
            <a:tbl>
              <a:tblPr firstRow="1" bandRow="1">
                <a:noFill/>
                <a:tableStyleId>{D7E718E2-3A76-41E7-BE32-330FB3A0998B}</a:tableStyleId>
              </a:tblPr>
              <a:tblGrid>
                <a:gridCol w="4449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22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60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320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 dirty="0"/>
                        <a:t>Exemption Type</a:t>
                      </a:r>
                      <a:endParaRPr sz="24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dirty="0"/>
                        <a:t>Federal Exemption</a:t>
                      </a:r>
                      <a:endParaRPr sz="24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NJ Exemption</a:t>
                      </a:r>
                      <a:endParaRPr sz="2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567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dirty="0"/>
                        <a:t>Personal exemption for taxpayer and spouse</a:t>
                      </a:r>
                      <a:endParaRPr sz="24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No</a:t>
                      </a: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Yes</a:t>
                      </a:r>
                      <a:endParaRPr sz="2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567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Domestic partner</a:t>
                      </a: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No</a:t>
                      </a: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Yes (only if partner doesn’t file own NJ 1040)</a:t>
                      </a:r>
                      <a:endParaRPr sz="2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567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Age 65 or over</a:t>
                      </a: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No (extra added to standard deduction)</a:t>
                      </a: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Yes</a:t>
                      </a:r>
                      <a:endParaRPr sz="2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567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Blind</a:t>
                      </a: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No (extra added to standard deduction)</a:t>
                      </a: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Yes</a:t>
                      </a:r>
                      <a:endParaRPr sz="2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82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Disabled</a:t>
                      </a: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No</a:t>
                      </a: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Yes</a:t>
                      </a:r>
                      <a:endParaRPr sz="2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82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Minor can claim self</a:t>
                      </a: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No</a:t>
                      </a: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Yes</a:t>
                      </a:r>
                      <a:endParaRPr sz="2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82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/>
                        <a:t>Veteran exemption</a:t>
                      </a:r>
                      <a:endParaRPr sz="2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dirty="0"/>
                        <a:t>No</a:t>
                      </a:r>
                      <a:endParaRPr sz="24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dirty="0"/>
                        <a:t>Yes</a:t>
                      </a:r>
                      <a:endParaRPr sz="2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2"/>
          <p:cNvSpPr txBox="1">
            <a:spLocks noGrp="1"/>
          </p:cNvSpPr>
          <p:nvPr>
            <p:ph type="ftr" idx="11"/>
          </p:nvPr>
        </p:nvSpPr>
        <p:spPr>
          <a:xfrm>
            <a:off x="3476488" y="6265304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888888"/>
                </a:solidFill>
              </a:rPr>
              <a:t>NJ </a:t>
            </a:r>
            <a:r>
              <a:rPr lang="en-US" dirty="0">
                <a:solidFill>
                  <a:srgbClr val="888888"/>
                </a:solidFill>
              </a:rPr>
              <a:t>Training - </a:t>
            </a:r>
            <a:r>
              <a:rPr lang="en-US" dirty="0" smtClean="0">
                <a:solidFill>
                  <a:srgbClr val="888888"/>
                </a:solidFill>
              </a:rPr>
              <a:t>TY2019</a:t>
            </a:r>
            <a:endParaRPr dirty="0">
              <a:solidFill>
                <a:srgbClr val="888888"/>
              </a:solidFill>
            </a:endParaRPr>
          </a:p>
        </p:txBody>
      </p:sp>
      <p:sp>
        <p:nvSpPr>
          <p:cNvPr id="107" name="Google Shape;107;p12"/>
          <p:cNvSpPr txBox="1">
            <a:spLocks noGrp="1"/>
          </p:cNvSpPr>
          <p:nvPr>
            <p:ph type="sldNum" idx="12"/>
          </p:nvPr>
        </p:nvSpPr>
        <p:spPr>
          <a:xfrm>
            <a:off x="609602" y="6265304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888888"/>
                </a:solidFill>
              </a:rPr>
              <a:t>4</a:t>
            </a:fld>
            <a:endParaRPr>
              <a:solidFill>
                <a:srgbClr val="888888"/>
              </a:solidFill>
            </a:endParaRPr>
          </a:p>
        </p:txBody>
      </p:sp>
      <p:sp>
        <p:nvSpPr>
          <p:cNvPr id="108" name="Google Shape;108;p12"/>
          <p:cNvSpPr txBox="1">
            <a:spLocks noGrp="1"/>
          </p:cNvSpPr>
          <p:nvPr>
            <p:ph type="body" idx="1"/>
          </p:nvPr>
        </p:nvSpPr>
        <p:spPr>
          <a:xfrm>
            <a:off x="1066800" y="1171825"/>
            <a:ext cx="10134600" cy="50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5073" lvl="0" indent="-455073" algn="l" rtl="0">
              <a:spcBef>
                <a:spcPts val="0"/>
              </a:spcBef>
              <a:spcAft>
                <a:spcPts val="0"/>
              </a:spcAft>
              <a:buSzPts val="1540"/>
              <a:buChar char="■"/>
            </a:pPr>
            <a:r>
              <a:rPr lang="en-US" sz="2200" dirty="0"/>
              <a:t>Not recognized on Federal 1040</a:t>
            </a:r>
            <a:endParaRPr dirty="0"/>
          </a:p>
          <a:p>
            <a:pPr marL="455073" lvl="0" indent="-455073" algn="l" rtl="0">
              <a:spcBef>
                <a:spcPts val="2400"/>
              </a:spcBef>
              <a:spcAft>
                <a:spcPts val="0"/>
              </a:spcAft>
              <a:buSzPts val="1540"/>
              <a:buChar char="■"/>
            </a:pPr>
            <a:r>
              <a:rPr lang="en-US" sz="2200" dirty="0"/>
              <a:t>Additional NJ exemption ($1,000) for dependent Domestic Partner that does not file own return</a:t>
            </a:r>
            <a:endParaRPr dirty="0"/>
          </a:p>
          <a:p>
            <a:pPr marL="1219170" lvl="1" indent="-450838" algn="l" rtl="0">
              <a:spcBef>
                <a:spcPts val="1200"/>
              </a:spcBef>
              <a:spcAft>
                <a:spcPts val="0"/>
              </a:spcAft>
              <a:buSzPts val="2420"/>
              <a:buChar char="─"/>
            </a:pPr>
            <a:r>
              <a:rPr lang="en-US" sz="2200" dirty="0" smtClean="0"/>
              <a:t>Domestic </a:t>
            </a:r>
            <a:r>
              <a:rPr lang="en-US" sz="2200" dirty="0"/>
              <a:t>Partner is different than Civil Union Partner filing status</a:t>
            </a:r>
            <a:endParaRPr dirty="0"/>
          </a:p>
          <a:p>
            <a:pPr marL="1219170" lvl="1" indent="-450838" algn="l" rtl="0">
              <a:spcBef>
                <a:spcPts val="1200"/>
              </a:spcBef>
              <a:spcAft>
                <a:spcPts val="0"/>
              </a:spcAft>
              <a:buSzPts val="2420"/>
              <a:buChar char="─"/>
            </a:pPr>
            <a:r>
              <a:rPr lang="en-US" sz="2200" dirty="0" smtClean="0"/>
              <a:t>Domestic </a:t>
            </a:r>
            <a:r>
              <a:rPr lang="en-US" sz="2200" dirty="0"/>
              <a:t>Partner status requires affidavit and then registration</a:t>
            </a:r>
            <a:endParaRPr dirty="0"/>
          </a:p>
          <a:p>
            <a:pPr marL="1219170" lvl="1" indent="-450838" algn="l" rtl="0">
              <a:spcBef>
                <a:spcPts val="1200"/>
              </a:spcBef>
              <a:spcAft>
                <a:spcPts val="0"/>
              </a:spcAft>
              <a:buSzPts val="2420"/>
              <a:buChar char="─"/>
            </a:pPr>
            <a:r>
              <a:rPr lang="en-US" sz="2200" dirty="0" smtClean="0"/>
              <a:t>Same-sex </a:t>
            </a:r>
            <a:r>
              <a:rPr lang="en-US" sz="2200" dirty="0"/>
              <a:t>and opposite-sex couples</a:t>
            </a:r>
            <a:endParaRPr dirty="0"/>
          </a:p>
          <a:p>
            <a:pPr marL="1219170" lvl="1" indent="-450838" algn="l" rtl="0">
              <a:spcBef>
                <a:spcPts val="1200"/>
              </a:spcBef>
              <a:spcAft>
                <a:spcPts val="0"/>
              </a:spcAft>
              <a:buSzPts val="2420"/>
              <a:buChar char="─"/>
            </a:pPr>
            <a:r>
              <a:rPr lang="en-US" sz="2200" dirty="0" smtClean="0"/>
              <a:t>Grants </a:t>
            </a:r>
            <a:r>
              <a:rPr lang="en-US" sz="2200" dirty="0"/>
              <a:t>couples basic rights</a:t>
            </a:r>
            <a:endParaRPr dirty="0"/>
          </a:p>
          <a:p>
            <a:pPr marL="1904952" lvl="2" indent="-380989" algn="l" rtl="0">
              <a:spcBef>
                <a:spcPts val="800"/>
              </a:spcBef>
              <a:spcAft>
                <a:spcPts val="0"/>
              </a:spcAft>
              <a:buSzPts val="2420"/>
              <a:buChar char="•"/>
            </a:pPr>
            <a:r>
              <a:rPr lang="en-US" sz="2200" dirty="0"/>
              <a:t> i.e. - the right to make health care decisions and to receive tax exemptions</a:t>
            </a:r>
            <a:endParaRPr dirty="0"/>
          </a:p>
          <a:p>
            <a:pPr marL="1219170" lvl="1" indent="-450838" algn="l" rtl="0">
              <a:spcBef>
                <a:spcPts val="1200"/>
              </a:spcBef>
              <a:spcAft>
                <a:spcPts val="0"/>
              </a:spcAft>
              <a:buSzPts val="2420"/>
              <a:buChar char="─"/>
            </a:pPr>
            <a:r>
              <a:rPr lang="en-US" sz="2200" dirty="0" smtClean="0"/>
              <a:t>At </a:t>
            </a:r>
            <a:r>
              <a:rPr lang="en-US" sz="2200" dirty="0"/>
              <a:t>least age 62 (after 2/2007).  Younger couples if Domestic Partnership formed before revised law 2/2007 </a:t>
            </a:r>
            <a:endParaRPr dirty="0"/>
          </a:p>
        </p:txBody>
      </p:sp>
      <p:sp>
        <p:nvSpPr>
          <p:cNvPr id="109" name="Google Shape;109;p12"/>
          <p:cNvSpPr txBox="1">
            <a:spLocks noGrp="1"/>
          </p:cNvSpPr>
          <p:nvPr>
            <p:ph type="title"/>
          </p:nvPr>
        </p:nvSpPr>
        <p:spPr>
          <a:xfrm>
            <a:off x="1066802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799"/>
              <a:buFont typeface="Calibri"/>
              <a:buNone/>
            </a:pPr>
            <a:r>
              <a:rPr lang="en-US" sz="4799"/>
              <a:t>NJ Exemption:</a:t>
            </a:r>
            <a:br>
              <a:rPr lang="en-US" sz="4799"/>
            </a:br>
            <a:r>
              <a:rPr lang="en-US" sz="4799"/>
              <a:t>Domestic Partner</a:t>
            </a:r>
            <a:endParaRPr sz="4799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3"/>
          <p:cNvSpPr txBox="1">
            <a:spLocks noGrp="1"/>
          </p:cNvSpPr>
          <p:nvPr>
            <p:ph type="ftr" idx="11"/>
          </p:nvPr>
        </p:nvSpPr>
        <p:spPr>
          <a:xfrm>
            <a:off x="3476488" y="6265304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888888"/>
                </a:solidFill>
              </a:rPr>
              <a:t>NJ </a:t>
            </a:r>
            <a:r>
              <a:rPr lang="en-US" dirty="0">
                <a:solidFill>
                  <a:srgbClr val="888888"/>
                </a:solidFill>
              </a:rPr>
              <a:t>Training - </a:t>
            </a:r>
            <a:r>
              <a:rPr lang="en-US" dirty="0" smtClean="0">
                <a:solidFill>
                  <a:srgbClr val="888888"/>
                </a:solidFill>
              </a:rPr>
              <a:t>TY2019</a:t>
            </a:r>
            <a:endParaRPr dirty="0">
              <a:solidFill>
                <a:srgbClr val="888888"/>
              </a:solidFill>
            </a:endParaRPr>
          </a:p>
        </p:txBody>
      </p:sp>
      <p:sp>
        <p:nvSpPr>
          <p:cNvPr id="115" name="Google Shape;115;p13"/>
          <p:cNvSpPr txBox="1">
            <a:spLocks noGrp="1"/>
          </p:cNvSpPr>
          <p:nvPr>
            <p:ph type="sldNum" idx="12"/>
          </p:nvPr>
        </p:nvSpPr>
        <p:spPr>
          <a:xfrm>
            <a:off x="609602" y="6265304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888888"/>
                </a:solidFill>
              </a:rPr>
              <a:t>5</a:t>
            </a:fld>
            <a:endParaRPr>
              <a:solidFill>
                <a:srgbClr val="888888"/>
              </a:solidFill>
            </a:endParaRPr>
          </a:p>
        </p:txBody>
      </p:sp>
      <p:sp>
        <p:nvSpPr>
          <p:cNvPr id="116" name="Google Shape;116;p13"/>
          <p:cNvSpPr txBox="1">
            <a:spLocks noGrp="1"/>
          </p:cNvSpPr>
          <p:nvPr>
            <p:ph type="title"/>
          </p:nvPr>
        </p:nvSpPr>
        <p:spPr>
          <a:xfrm>
            <a:off x="1066802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40"/>
              <a:buFont typeface="Calibri"/>
              <a:buNone/>
            </a:pPr>
            <a:r>
              <a:rPr lang="en-US" sz="3240"/>
              <a:t>TS - Domestic Partner</a:t>
            </a:r>
            <a:r>
              <a:rPr lang="en-US" sz="5400"/>
              <a:t/>
            </a:r>
            <a:br>
              <a:rPr lang="en-US" sz="5400"/>
            </a:br>
            <a:r>
              <a:rPr lang="en-US" sz="2430">
                <a:solidFill>
                  <a:srgbClr val="0070C0"/>
                </a:solidFill>
              </a:rPr>
              <a:t>State section \ Edit \ Enter Myself \ NJ State Return \ Congratulations (enter YES) \ Basic Information</a:t>
            </a:r>
            <a:endParaRPr sz="2430"/>
          </a:p>
        </p:txBody>
      </p:sp>
      <p:pic>
        <p:nvPicPr>
          <p:cNvPr id="117" name="Google Shape;117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9600" y="1600200"/>
            <a:ext cx="8108496" cy="8878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9600" y="2488049"/>
            <a:ext cx="10972800" cy="29961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6"/>
          <p:cNvSpPr txBox="1">
            <a:spLocks noGrp="1"/>
          </p:cNvSpPr>
          <p:nvPr>
            <p:ph type="ftr" idx="11"/>
          </p:nvPr>
        </p:nvSpPr>
        <p:spPr>
          <a:xfrm>
            <a:off x="3476488" y="6265304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888888"/>
                </a:solidFill>
              </a:rPr>
              <a:t>NJ </a:t>
            </a:r>
            <a:r>
              <a:rPr lang="en-US" dirty="0">
                <a:solidFill>
                  <a:srgbClr val="888888"/>
                </a:solidFill>
              </a:rPr>
              <a:t>Training - </a:t>
            </a:r>
            <a:r>
              <a:rPr lang="en-US" dirty="0" smtClean="0">
                <a:solidFill>
                  <a:srgbClr val="888888"/>
                </a:solidFill>
              </a:rPr>
              <a:t>TY2019</a:t>
            </a:r>
            <a:endParaRPr dirty="0">
              <a:solidFill>
                <a:srgbClr val="888888"/>
              </a:solidFill>
            </a:endParaRPr>
          </a:p>
        </p:txBody>
      </p:sp>
      <p:sp>
        <p:nvSpPr>
          <p:cNvPr id="154" name="Google Shape;154;p16"/>
          <p:cNvSpPr txBox="1">
            <a:spLocks noGrp="1"/>
          </p:cNvSpPr>
          <p:nvPr>
            <p:ph type="sldNum" idx="12"/>
          </p:nvPr>
        </p:nvSpPr>
        <p:spPr>
          <a:xfrm>
            <a:off x="609602" y="6265304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888888"/>
                </a:solidFill>
              </a:rPr>
              <a:t>6</a:t>
            </a:fld>
            <a:endParaRPr>
              <a:solidFill>
                <a:srgbClr val="888888"/>
              </a:solidFill>
            </a:endParaRPr>
          </a:p>
        </p:txBody>
      </p:sp>
      <p:sp>
        <p:nvSpPr>
          <p:cNvPr id="155" name="Google Shape;155;p16"/>
          <p:cNvSpPr txBox="1">
            <a:spLocks noGrp="1"/>
          </p:cNvSpPr>
          <p:nvPr>
            <p:ph type="body" idx="1"/>
          </p:nvPr>
        </p:nvSpPr>
        <p:spPr>
          <a:xfrm>
            <a:off x="1077850" y="1314450"/>
            <a:ext cx="9971100" cy="47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5073" lvl="0" indent="-45507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694"/>
              <a:buChar char="■"/>
            </a:pPr>
            <a:r>
              <a:rPr lang="en-US" sz="2420" dirty="0"/>
              <a:t>For Federal and State tax purposes a person is considered Blind if on the last day of the year they are totally blind, or</a:t>
            </a:r>
            <a:endParaRPr dirty="0"/>
          </a:p>
          <a:p>
            <a:pPr marL="455073" lvl="0" indent="-455073" algn="l" rtl="0">
              <a:lnSpc>
                <a:spcPct val="80000"/>
              </a:lnSpc>
              <a:spcBef>
                <a:spcPts val="2400"/>
              </a:spcBef>
              <a:spcAft>
                <a:spcPts val="0"/>
              </a:spcAft>
              <a:buSzPts val="1694"/>
              <a:buChar char="■"/>
            </a:pPr>
            <a:r>
              <a:rPr lang="en-US" sz="2420" dirty="0"/>
              <a:t>A taxpayer who is not totally blind must have a certified statement from an eye doctor (ophthalmologist or optometrist) that:</a:t>
            </a:r>
            <a:endParaRPr dirty="0"/>
          </a:p>
          <a:p>
            <a:pPr marL="1219170" lvl="1" indent="-450839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2662"/>
              <a:buChar char="─"/>
            </a:pPr>
            <a:r>
              <a:rPr lang="en-US" sz="2420" dirty="0" smtClean="0"/>
              <a:t>The </a:t>
            </a:r>
            <a:r>
              <a:rPr lang="en-US" sz="2420" dirty="0"/>
              <a:t>taxpayer cannot see better than 20/200 in the better eye with glasses or contact lenses, or</a:t>
            </a:r>
            <a:endParaRPr dirty="0"/>
          </a:p>
          <a:p>
            <a:pPr marL="1219170" lvl="1" indent="-450839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SzPts val="2662"/>
              <a:buChar char="─"/>
            </a:pPr>
            <a:r>
              <a:rPr lang="en-US" sz="2420" dirty="0" smtClean="0"/>
              <a:t>The </a:t>
            </a:r>
            <a:r>
              <a:rPr lang="en-US" sz="2420" dirty="0"/>
              <a:t>field of vision is not more than 20 degrees</a:t>
            </a:r>
            <a:endParaRPr dirty="0"/>
          </a:p>
          <a:p>
            <a:pPr marL="455073" lvl="0" indent="-455073" algn="l" rtl="0">
              <a:lnSpc>
                <a:spcPct val="80000"/>
              </a:lnSpc>
              <a:spcBef>
                <a:spcPts val="2400"/>
              </a:spcBef>
              <a:spcAft>
                <a:spcPts val="0"/>
              </a:spcAft>
              <a:buSzPts val="1694"/>
              <a:buChar char="■"/>
            </a:pPr>
            <a:r>
              <a:rPr lang="en-US" sz="2420" dirty="0" smtClean="0"/>
              <a:t>Additional </a:t>
            </a:r>
            <a:r>
              <a:rPr lang="en-US" sz="2420" dirty="0"/>
              <a:t>standard deduction allowed on Federal 1040 for blind</a:t>
            </a:r>
            <a:endParaRPr dirty="0"/>
          </a:p>
          <a:p>
            <a:pPr marL="455073" lvl="0" indent="-455073" algn="l" rtl="0">
              <a:lnSpc>
                <a:spcPct val="80000"/>
              </a:lnSpc>
              <a:spcBef>
                <a:spcPts val="2400"/>
              </a:spcBef>
              <a:spcAft>
                <a:spcPts val="0"/>
              </a:spcAft>
              <a:buSzPts val="1694"/>
              <a:buChar char="■"/>
            </a:pPr>
            <a:r>
              <a:rPr lang="en-US" sz="2420" dirty="0" smtClean="0"/>
              <a:t>Additional </a:t>
            </a:r>
            <a:r>
              <a:rPr lang="en-US" sz="2420" dirty="0"/>
              <a:t>exemption allowed on NJ 1040 for blind</a:t>
            </a:r>
            <a:endParaRPr dirty="0"/>
          </a:p>
          <a:p>
            <a:pPr marL="455073" lvl="0" indent="-350793" algn="l" rtl="0">
              <a:lnSpc>
                <a:spcPct val="80000"/>
              </a:lnSpc>
              <a:spcBef>
                <a:spcPts val="2400"/>
              </a:spcBef>
              <a:spcAft>
                <a:spcPts val="0"/>
              </a:spcAft>
              <a:buSzPts val="1642"/>
              <a:buNone/>
            </a:pPr>
            <a:endParaRPr sz="2346" dirty="0"/>
          </a:p>
        </p:txBody>
      </p:sp>
      <p:sp>
        <p:nvSpPr>
          <p:cNvPr id="156" name="Google Shape;156;p16"/>
          <p:cNvSpPr txBox="1">
            <a:spLocks noGrp="1"/>
          </p:cNvSpPr>
          <p:nvPr>
            <p:ph type="title"/>
          </p:nvPr>
        </p:nvSpPr>
        <p:spPr>
          <a:xfrm>
            <a:off x="1066802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 sz="4000"/>
              <a:t>Who is Considered Blind for Federal and State Tax Purposes?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8"/>
          <p:cNvSpPr txBox="1">
            <a:spLocks noGrp="1"/>
          </p:cNvSpPr>
          <p:nvPr>
            <p:ph type="ftr" idx="11"/>
          </p:nvPr>
        </p:nvSpPr>
        <p:spPr>
          <a:xfrm>
            <a:off x="3476488" y="6265304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888888"/>
                </a:solidFill>
              </a:rPr>
              <a:t>NJ </a:t>
            </a:r>
            <a:r>
              <a:rPr lang="en-US" dirty="0">
                <a:solidFill>
                  <a:srgbClr val="888888"/>
                </a:solidFill>
              </a:rPr>
              <a:t>Training - </a:t>
            </a:r>
            <a:r>
              <a:rPr lang="en-US" dirty="0" smtClean="0">
                <a:solidFill>
                  <a:srgbClr val="888888"/>
                </a:solidFill>
              </a:rPr>
              <a:t>TY2019</a:t>
            </a:r>
            <a:endParaRPr dirty="0">
              <a:solidFill>
                <a:srgbClr val="888888"/>
              </a:solidFill>
            </a:endParaRPr>
          </a:p>
        </p:txBody>
      </p:sp>
      <p:sp>
        <p:nvSpPr>
          <p:cNvPr id="177" name="Google Shape;177;p18"/>
          <p:cNvSpPr txBox="1">
            <a:spLocks noGrp="1"/>
          </p:cNvSpPr>
          <p:nvPr>
            <p:ph type="sldNum" idx="12"/>
          </p:nvPr>
        </p:nvSpPr>
        <p:spPr>
          <a:xfrm>
            <a:off x="609602" y="6265304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888888"/>
                </a:solidFill>
              </a:rPr>
              <a:t>7</a:t>
            </a:fld>
            <a:endParaRPr>
              <a:solidFill>
                <a:srgbClr val="888888"/>
              </a:solidFill>
            </a:endParaRPr>
          </a:p>
        </p:txBody>
      </p:sp>
      <p:sp>
        <p:nvSpPr>
          <p:cNvPr id="178" name="Google Shape;178;p18"/>
          <p:cNvSpPr txBox="1">
            <a:spLocks noGrp="1"/>
          </p:cNvSpPr>
          <p:nvPr>
            <p:ph type="body" idx="1"/>
          </p:nvPr>
        </p:nvSpPr>
        <p:spPr>
          <a:xfrm>
            <a:off x="1282700" y="1473025"/>
            <a:ext cx="10223400" cy="457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A0C6BA"/>
              </a:buClr>
              <a:buSzPts val="2700"/>
              <a:buNone/>
            </a:pPr>
            <a:r>
              <a:rPr lang="en-US" sz="3000" dirty="0">
                <a:solidFill>
                  <a:srgbClr val="000000"/>
                </a:solidFill>
              </a:rPr>
              <a:t>For NJ tax purposes:  a person is considered disabled if </a:t>
            </a:r>
            <a:r>
              <a:rPr lang="en-US" sz="3000" dirty="0" smtClean="0">
                <a:solidFill>
                  <a:srgbClr val="000000"/>
                </a:solidFill>
              </a:rPr>
              <a:t>on </a:t>
            </a:r>
            <a:r>
              <a:rPr lang="en-US" sz="3000" dirty="0">
                <a:solidFill>
                  <a:srgbClr val="000000"/>
                </a:solidFill>
              </a:rPr>
              <a:t>the last day of the tax year he/she:</a:t>
            </a:r>
            <a:endParaRPr dirty="0"/>
          </a:p>
          <a:p>
            <a:pPr indent="-457200">
              <a:spcBef>
                <a:spcPts val="600"/>
              </a:spcBef>
              <a:buClr>
                <a:srgbClr val="C00000"/>
              </a:buClr>
              <a:buSzPts val="2700"/>
            </a:pPr>
            <a:r>
              <a:rPr lang="en-US" sz="3000" dirty="0" smtClean="0">
                <a:solidFill>
                  <a:srgbClr val="000000"/>
                </a:solidFill>
              </a:rPr>
              <a:t>Could </a:t>
            </a:r>
            <a:r>
              <a:rPr lang="en-US" sz="3000" dirty="0">
                <a:solidFill>
                  <a:srgbClr val="000000"/>
                </a:solidFill>
              </a:rPr>
              <a:t>not engage in substantial  gainful activity for pay or profit due to physical or mental impairment, including blindness</a:t>
            </a:r>
            <a:endParaRPr dirty="0"/>
          </a:p>
          <a:p>
            <a:pPr lvl="0" indent="-457200" algn="l" rtl="0"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ct val="140000"/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rgbClr val="000000"/>
                </a:solidFill>
              </a:rPr>
              <a:t>Reporting</a:t>
            </a:r>
            <a:r>
              <a:rPr lang="en-US" sz="3000" dirty="0">
                <a:solidFill>
                  <a:srgbClr val="000000"/>
                </a:solidFill>
              </a:rPr>
              <a:t>:  Must enclose a copy of the doctor’s certificate or other medical records with NJ tax  return the first time the exemption is claimed</a:t>
            </a:r>
            <a:endParaRPr dirty="0"/>
          </a:p>
        </p:txBody>
      </p:sp>
      <p:sp>
        <p:nvSpPr>
          <p:cNvPr id="179" name="Google Shape;179;p18"/>
          <p:cNvSpPr txBox="1">
            <a:spLocks noGrp="1"/>
          </p:cNvSpPr>
          <p:nvPr>
            <p:ph type="title"/>
          </p:nvPr>
        </p:nvSpPr>
        <p:spPr>
          <a:xfrm>
            <a:off x="914400" y="137311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 sz="3600"/>
              <a:t>Who is Considered Disabled for NJ Tax Purposes?</a:t>
            </a:r>
            <a:endParaRPr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9"/>
          <p:cNvSpPr txBox="1">
            <a:spLocks noGrp="1"/>
          </p:cNvSpPr>
          <p:nvPr>
            <p:ph type="ftr" idx="11"/>
          </p:nvPr>
        </p:nvSpPr>
        <p:spPr>
          <a:xfrm>
            <a:off x="3476488" y="6265304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888888"/>
                </a:solidFill>
              </a:rPr>
              <a:t>NJ </a:t>
            </a:r>
            <a:r>
              <a:rPr lang="en-US" dirty="0">
                <a:solidFill>
                  <a:srgbClr val="888888"/>
                </a:solidFill>
              </a:rPr>
              <a:t>Training - </a:t>
            </a:r>
            <a:r>
              <a:rPr lang="en-US" dirty="0" smtClean="0">
                <a:solidFill>
                  <a:srgbClr val="888888"/>
                </a:solidFill>
              </a:rPr>
              <a:t>TY2019</a:t>
            </a:r>
            <a:endParaRPr dirty="0">
              <a:solidFill>
                <a:srgbClr val="888888"/>
              </a:solidFill>
            </a:endParaRPr>
          </a:p>
        </p:txBody>
      </p:sp>
      <p:sp>
        <p:nvSpPr>
          <p:cNvPr id="189" name="Google Shape;189;p19"/>
          <p:cNvSpPr txBox="1">
            <a:spLocks noGrp="1"/>
          </p:cNvSpPr>
          <p:nvPr>
            <p:ph type="sldNum" idx="12"/>
          </p:nvPr>
        </p:nvSpPr>
        <p:spPr>
          <a:xfrm>
            <a:off x="609602" y="6265304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888888"/>
                </a:solidFill>
              </a:rPr>
              <a:t>8</a:t>
            </a:fld>
            <a:endParaRPr>
              <a:solidFill>
                <a:srgbClr val="888888"/>
              </a:solidFill>
            </a:endParaRPr>
          </a:p>
        </p:txBody>
      </p:sp>
      <p:sp>
        <p:nvSpPr>
          <p:cNvPr id="190" name="Google Shape;190;p19"/>
          <p:cNvSpPr txBox="1">
            <a:spLocks noGrp="1"/>
          </p:cNvSpPr>
          <p:nvPr>
            <p:ph type="title"/>
          </p:nvPr>
        </p:nvSpPr>
        <p:spPr>
          <a:xfrm>
            <a:off x="1066802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 sz="4000"/>
              <a:t>TS - Extra Exemption for Disabled – NJ 1040</a:t>
            </a:r>
            <a:endParaRPr sz="4000"/>
          </a:p>
        </p:txBody>
      </p:sp>
      <p:sp>
        <p:nvSpPr>
          <p:cNvPr id="191" name="Google Shape;191;p19"/>
          <p:cNvSpPr/>
          <p:nvPr/>
        </p:nvSpPr>
        <p:spPr>
          <a:xfrm>
            <a:off x="1219200" y="1410245"/>
            <a:ext cx="10112512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800100" indent="-342900">
              <a:buClr>
                <a:srgbClr val="C00000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Additional exemption allowed on NJ 1040 for blind </a:t>
            </a:r>
            <a:r>
              <a:rPr lang="en-US" sz="2400" b="1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disabled 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Only one additional exemption allowed if both blind </a:t>
            </a:r>
            <a:r>
              <a:rPr lang="en-US" sz="2400" b="1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disabled</a:t>
            </a:r>
            <a:endParaRPr dirty="0"/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Disabled/Blind persons may be eligible for other NJ tax benefits like property tax relief programs (covered in later module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800100" marR="0" lvl="1" indent="-34290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Noto Sans Symbols"/>
              <a:buChar char="▪"/>
            </a:pPr>
            <a:endParaRPr dirty="0"/>
          </a:p>
          <a:p>
            <a:pPr marL="342900" lvl="2" indent="-342900">
              <a:buClr>
                <a:srgbClr val="C00000"/>
              </a:buClr>
              <a:buSzPts val="2400"/>
              <a:buFont typeface="Noto Sans Symbols"/>
              <a:buChar char="▪"/>
            </a:pPr>
            <a:r>
              <a:rPr lang="en-US" sz="2400" dirty="0" smtClean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Capture </a:t>
            </a:r>
            <a:r>
              <a:rPr lang="en-US" sz="2400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disabled status in NJ Checklist Basic Information section for later entry in the TaxSlayer State section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1"/>
          <p:cNvSpPr txBox="1">
            <a:spLocks noGrp="1"/>
          </p:cNvSpPr>
          <p:nvPr>
            <p:ph type="ftr" idx="11"/>
          </p:nvPr>
        </p:nvSpPr>
        <p:spPr>
          <a:xfrm>
            <a:off x="3476488" y="6265304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888888"/>
                </a:solidFill>
              </a:rPr>
              <a:t>NJ </a:t>
            </a:r>
            <a:r>
              <a:rPr lang="en-US" dirty="0">
                <a:solidFill>
                  <a:srgbClr val="888888"/>
                </a:solidFill>
              </a:rPr>
              <a:t>Training - </a:t>
            </a:r>
            <a:r>
              <a:rPr lang="en-US" dirty="0" smtClean="0">
                <a:solidFill>
                  <a:srgbClr val="888888"/>
                </a:solidFill>
              </a:rPr>
              <a:t>TY2019</a:t>
            </a:r>
            <a:endParaRPr dirty="0">
              <a:solidFill>
                <a:srgbClr val="888888"/>
              </a:solidFill>
            </a:endParaRPr>
          </a:p>
        </p:txBody>
      </p:sp>
      <p:sp>
        <p:nvSpPr>
          <p:cNvPr id="214" name="Google Shape;214;p21"/>
          <p:cNvSpPr txBox="1">
            <a:spLocks noGrp="1"/>
          </p:cNvSpPr>
          <p:nvPr>
            <p:ph type="sldNum" idx="12"/>
          </p:nvPr>
        </p:nvSpPr>
        <p:spPr>
          <a:xfrm>
            <a:off x="609602" y="6265304"/>
            <a:ext cx="9364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888888"/>
                </a:solidFill>
              </a:rPr>
              <a:t>9</a:t>
            </a:fld>
            <a:endParaRPr>
              <a:solidFill>
                <a:srgbClr val="888888"/>
              </a:solidFill>
            </a:endParaRPr>
          </a:p>
        </p:txBody>
      </p:sp>
      <p:sp>
        <p:nvSpPr>
          <p:cNvPr id="215" name="Google Shape;215;p21"/>
          <p:cNvSpPr txBox="1">
            <a:spLocks noGrp="1"/>
          </p:cNvSpPr>
          <p:nvPr>
            <p:ph type="body" idx="1"/>
          </p:nvPr>
        </p:nvSpPr>
        <p:spPr>
          <a:xfrm>
            <a:off x="1282699" y="1754188"/>
            <a:ext cx="9535493" cy="402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5073" lvl="0" indent="-455073" algn="l" rtl="0">
              <a:spcBef>
                <a:spcPts val="0"/>
              </a:spcBef>
              <a:spcAft>
                <a:spcPts val="0"/>
              </a:spcAft>
              <a:buSzPts val="2940"/>
              <a:buChar char="■"/>
            </a:pPr>
            <a:r>
              <a:rPr lang="en-US" sz="3600" dirty="0"/>
              <a:t>NJ law allows minors who can be claimed as dependents on parents return to also claim a personal exemption on their own tax </a:t>
            </a:r>
            <a:r>
              <a:rPr lang="en-US" sz="3600" dirty="0" smtClean="0"/>
              <a:t>return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940"/>
              <a:buNone/>
            </a:pPr>
            <a:endParaRPr lang="en-US" sz="3600" dirty="0"/>
          </a:p>
        </p:txBody>
      </p:sp>
      <p:sp>
        <p:nvSpPr>
          <p:cNvPr id="216" name="Google Shape;216;p21"/>
          <p:cNvSpPr txBox="1">
            <a:spLocks noGrp="1"/>
          </p:cNvSpPr>
          <p:nvPr>
            <p:ph type="title"/>
          </p:nvPr>
        </p:nvSpPr>
        <p:spPr>
          <a:xfrm>
            <a:off x="1066802" y="28835"/>
            <a:ext cx="9751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799"/>
              <a:buFont typeface="Calibri"/>
              <a:buNone/>
            </a:pPr>
            <a:r>
              <a:rPr lang="en-US" sz="4799"/>
              <a:t>NJ - Minors claimed as dependents</a:t>
            </a:r>
            <a:endParaRPr sz="4799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RPF PPTX Template Wid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859</Words>
  <Application>Microsoft Office PowerPoint</Application>
  <PresentationFormat>Widescreen</PresentationFormat>
  <Paragraphs>119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Noto Sans Symbols</vt:lpstr>
      <vt:lpstr>Wingdings</vt:lpstr>
      <vt:lpstr>AARPF PPTX Template Wide</vt:lpstr>
      <vt:lpstr>Dependents/ Exemptions</vt:lpstr>
      <vt:lpstr>New Jersey uses Exemptions</vt:lpstr>
      <vt:lpstr>Summary of Federal vs New Jersey </vt:lpstr>
      <vt:lpstr>NJ Exemption: Domestic Partner</vt:lpstr>
      <vt:lpstr>TS - Domestic Partner State section \ Edit \ Enter Myself \ NJ State Return \ Congratulations (enter YES) \ Basic Information</vt:lpstr>
      <vt:lpstr>Who is Considered Blind for Federal and State Tax Purposes?</vt:lpstr>
      <vt:lpstr>Who is Considered Disabled for NJ Tax Purposes?</vt:lpstr>
      <vt:lpstr>TS - Extra Exemption for Disabled – NJ 1040</vt:lpstr>
      <vt:lpstr>NJ - Minors claimed as dependents</vt:lpstr>
      <vt:lpstr>Veterans Exemption</vt:lpstr>
      <vt:lpstr>Exemptions for Dependents</vt:lpstr>
      <vt:lpstr>Dependents Attending Colleges</vt:lpstr>
      <vt:lpstr>Additional Dependents Input for NJ Return</vt:lpstr>
      <vt:lpstr>NJ Health Insurance for Dependents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Dependents/ Exemptions</dc:title>
  <dc:creator>kathy</dc:creator>
  <cp:lastModifiedBy>Gale Stricker</cp:lastModifiedBy>
  <cp:revision>15</cp:revision>
  <dcterms:modified xsi:type="dcterms:W3CDTF">2019-11-22T23:22:30Z</dcterms:modified>
</cp:coreProperties>
</file>